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5" r:id="rId14"/>
    <p:sldId id="276" r:id="rId15"/>
    <p:sldId id="277" r:id="rId16"/>
    <p:sldId id="278" r:id="rId17"/>
    <p:sldId id="273" r:id="rId1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C0C0C0"/>
    <a:srgbClr val="EAEAE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9" autoAdjust="0"/>
    <p:restoredTop sz="94651" autoAdjust="0"/>
  </p:normalViewPr>
  <p:slideViewPr>
    <p:cSldViewPr>
      <p:cViewPr varScale="1">
        <p:scale>
          <a:sx n="84" d="100"/>
          <a:sy n="84" d="100"/>
        </p:scale>
        <p:origin x="-93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высшая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Квалификационная категория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Первая</c:v>
                </c:pt>
              </c:strCache>
            </c:strRef>
          </c:tx>
          <c:spPr>
            <a:solidFill>
              <a:srgbClr val="FF0000"/>
            </a:solidFill>
          </c:spPr>
          <c:dLbls>
            <c:showVal val="1"/>
          </c:dLbls>
          <c:cat>
            <c:strRef>
              <c:f>Лист1!$A$2</c:f>
              <c:strCache>
                <c:ptCount val="1"/>
                <c:pt idx="0">
                  <c:v>Квалификационная категория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hape val="cylinder"/>
        <c:axId val="38720640"/>
        <c:axId val="63113088"/>
        <c:axId val="0"/>
      </c:bar3DChart>
      <c:catAx>
        <c:axId val="38720640"/>
        <c:scaling>
          <c:orientation val="minMax"/>
        </c:scaling>
        <c:axPos val="b"/>
        <c:tickLblPos val="nextTo"/>
        <c:crossAx val="63113088"/>
        <c:crosses val="autoZero"/>
        <c:auto val="1"/>
        <c:lblAlgn val="ctr"/>
        <c:lblOffset val="100"/>
      </c:catAx>
      <c:valAx>
        <c:axId val="63113088"/>
        <c:scaling>
          <c:orientation val="minMax"/>
        </c:scaling>
        <c:axPos val="l"/>
        <c:majorGridlines/>
        <c:numFmt formatCode="General" sourceLinked="1"/>
        <c:tickLblPos val="nextTo"/>
        <c:crossAx val="3872064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высшее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dLbls>
            <c:showVal val="1"/>
          </c:dLbls>
          <c:cat>
            <c:strRef>
              <c:f>Лист1!$A$2</c:f>
              <c:strCache>
                <c:ptCount val="1"/>
                <c:pt idx="0">
                  <c:v>Образование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среднее-специальное</c:v>
                </c:pt>
              </c:strCache>
            </c:strRef>
          </c:tx>
          <c:spPr>
            <a:solidFill>
              <a:srgbClr val="CC66FF"/>
            </a:solidFill>
          </c:spPr>
          <c:dLbls>
            <c:showVal val="1"/>
          </c:dLbls>
          <c:cat>
            <c:strRef>
              <c:f>Лист1!$A$2</c:f>
              <c:strCache>
                <c:ptCount val="1"/>
                <c:pt idx="0">
                  <c:v>Образование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</c:ser>
        <c:shape val="cylinder"/>
        <c:axId val="63195392"/>
        <c:axId val="63218048"/>
        <c:axId val="0"/>
      </c:bar3DChart>
      <c:catAx>
        <c:axId val="63195392"/>
        <c:scaling>
          <c:orientation val="minMax"/>
        </c:scaling>
        <c:axPos val="b"/>
        <c:tickLblPos val="nextTo"/>
        <c:crossAx val="63218048"/>
        <c:crosses val="autoZero"/>
        <c:auto val="1"/>
        <c:lblAlgn val="ctr"/>
        <c:lblOffset val="100"/>
      </c:catAx>
      <c:valAx>
        <c:axId val="63218048"/>
        <c:scaling>
          <c:orientation val="minMax"/>
        </c:scaling>
        <c:axPos val="l"/>
        <c:majorGridlines/>
        <c:numFmt formatCode="General" sourceLinked="1"/>
        <c:tickLblPos val="nextTo"/>
        <c:crossAx val="63195392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региональные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dLbls>
            <c:showVal val="1"/>
          </c:dLbls>
          <c:cat>
            <c:strRef>
              <c:f>Лист1!$A$2</c:f>
              <c:strCache>
                <c:ptCount val="1"/>
                <c:pt idx="0">
                  <c:v>награды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отраслевые</c:v>
                </c:pt>
              </c:strCache>
            </c:strRef>
          </c:tx>
          <c:spPr>
            <a:solidFill>
              <a:srgbClr val="92D050"/>
            </a:solidFill>
          </c:spPr>
          <c:dLbls>
            <c:showVal val="1"/>
          </c:dLbls>
          <c:cat>
            <c:strRef>
              <c:f>Лист1!$A$2</c:f>
              <c:strCache>
                <c:ptCount val="1"/>
                <c:pt idx="0">
                  <c:v>награды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государственные</c:v>
                </c:pt>
              </c:strCache>
            </c:strRef>
          </c:tx>
          <c:dLbls>
            <c:showVal val="1"/>
          </c:dLbls>
          <c:cat>
            <c:strRef>
              <c:f>Лист1!$A$2</c:f>
              <c:strCache>
                <c:ptCount val="1"/>
                <c:pt idx="0">
                  <c:v>награды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hape val="cylinder"/>
        <c:axId val="63244160"/>
        <c:axId val="63267200"/>
        <c:axId val="0"/>
      </c:bar3DChart>
      <c:catAx>
        <c:axId val="63244160"/>
        <c:scaling>
          <c:orientation val="minMax"/>
        </c:scaling>
        <c:axPos val="b"/>
        <c:tickLblPos val="nextTo"/>
        <c:crossAx val="63267200"/>
        <c:crosses val="autoZero"/>
        <c:auto val="1"/>
        <c:lblAlgn val="ctr"/>
        <c:lblOffset val="100"/>
      </c:catAx>
      <c:valAx>
        <c:axId val="63267200"/>
        <c:scaling>
          <c:orientation val="minMax"/>
        </c:scaling>
        <c:axPos val="l"/>
        <c:majorGridlines/>
        <c:numFmt formatCode="General" sourceLinked="1"/>
        <c:tickLblPos val="nextTo"/>
        <c:crossAx val="6324416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99433B-8A6F-470C-BCF5-ED505C54E7E1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91585E-7852-4593-87DB-1BEA9BA6E45B}">
      <dgm:prSet phldrT="[Текст]"/>
      <dgm:spPr/>
      <dgm:t>
        <a:bodyPr/>
        <a:lstStyle/>
        <a:p>
          <a:r>
            <a:rPr lang="ru-RU" dirty="0" smtClean="0"/>
            <a:t>Дошкольная </a:t>
          </a:r>
        </a:p>
        <a:p>
          <a:r>
            <a:rPr lang="ru-RU" dirty="0" smtClean="0"/>
            <a:t>организация</a:t>
          </a:r>
          <a:endParaRPr lang="ru-RU" dirty="0"/>
        </a:p>
      </dgm:t>
    </dgm:pt>
    <dgm:pt modelId="{217C1EBE-C930-43D2-95DA-E6DE1C5AE607}" type="parTrans" cxnId="{16170394-AFD4-446D-A29C-E4E36226932E}">
      <dgm:prSet/>
      <dgm:spPr/>
      <dgm:t>
        <a:bodyPr/>
        <a:lstStyle/>
        <a:p>
          <a:endParaRPr lang="ru-RU"/>
        </a:p>
      </dgm:t>
    </dgm:pt>
    <dgm:pt modelId="{C21A410F-1F85-4763-BFD5-5B901E66761C}" type="sibTrans" cxnId="{16170394-AFD4-446D-A29C-E4E36226932E}">
      <dgm:prSet/>
      <dgm:spPr/>
      <dgm:t>
        <a:bodyPr/>
        <a:lstStyle/>
        <a:p>
          <a:endParaRPr lang="ru-RU"/>
        </a:p>
      </dgm:t>
    </dgm:pt>
    <dgm:pt modelId="{341EAE72-4A67-4E31-9CE7-1FC95348E84E}">
      <dgm:prSet phldrT="[Текст]"/>
      <dgm:spPr>
        <a:solidFill>
          <a:srgbClr val="7030A0">
            <a:alpha val="27000"/>
          </a:srgbClr>
        </a:solidFill>
      </dgm:spPr>
      <dgm:t>
        <a:bodyPr/>
        <a:lstStyle/>
        <a:p>
          <a:r>
            <a:rPr lang="ru-RU" dirty="0" smtClean="0"/>
            <a:t>ГБОУ СОШ № 423 Кронштадтского р-на СПб</a:t>
          </a:r>
          <a:endParaRPr lang="ru-RU" dirty="0"/>
        </a:p>
      </dgm:t>
    </dgm:pt>
    <dgm:pt modelId="{BE6053DE-1F3F-4CFA-8880-D77F3A1F429A}" type="parTrans" cxnId="{BDA2B2BA-6175-4B5F-B807-2E647E5F0F5D}">
      <dgm:prSet/>
      <dgm:spPr/>
      <dgm:t>
        <a:bodyPr/>
        <a:lstStyle/>
        <a:p>
          <a:endParaRPr lang="ru-RU"/>
        </a:p>
      </dgm:t>
    </dgm:pt>
    <dgm:pt modelId="{E675AF21-7B1A-4CE4-9854-91352273D60E}" type="sibTrans" cxnId="{BDA2B2BA-6175-4B5F-B807-2E647E5F0F5D}">
      <dgm:prSet/>
      <dgm:spPr/>
      <dgm:t>
        <a:bodyPr/>
        <a:lstStyle/>
        <a:p>
          <a:endParaRPr lang="ru-RU"/>
        </a:p>
      </dgm:t>
    </dgm:pt>
    <dgm:pt modelId="{F009501E-7216-43C9-9AC5-FFBEA093A2E1}">
      <dgm:prSet phldrT="[Текст]"/>
      <dgm:spPr>
        <a:solidFill>
          <a:schemeClr val="accent1">
            <a:hueOff val="0"/>
            <a:satOff val="0"/>
            <a:lumOff val="0"/>
            <a:alpha val="13000"/>
          </a:schemeClr>
        </a:solidFill>
      </dgm:spPr>
      <dgm:t>
        <a:bodyPr/>
        <a:lstStyle/>
        <a:p>
          <a:r>
            <a:rPr lang="ru-RU" dirty="0" smtClean="0"/>
            <a:t>Детская библиотека</a:t>
          </a:r>
          <a:endParaRPr lang="ru-RU" dirty="0"/>
        </a:p>
      </dgm:t>
    </dgm:pt>
    <dgm:pt modelId="{2E71C430-4F46-4478-98A4-09F9DF9021FD}" type="parTrans" cxnId="{ACAB08E7-FD74-437A-AAEE-F5D33F520B11}">
      <dgm:prSet/>
      <dgm:spPr/>
      <dgm:t>
        <a:bodyPr/>
        <a:lstStyle/>
        <a:p>
          <a:endParaRPr lang="ru-RU"/>
        </a:p>
      </dgm:t>
    </dgm:pt>
    <dgm:pt modelId="{898F633B-F9A6-4F79-BB93-2911305ED01C}" type="sibTrans" cxnId="{ACAB08E7-FD74-437A-AAEE-F5D33F520B11}">
      <dgm:prSet/>
      <dgm:spPr/>
      <dgm:t>
        <a:bodyPr/>
        <a:lstStyle/>
        <a:p>
          <a:endParaRPr lang="ru-RU"/>
        </a:p>
      </dgm:t>
    </dgm:pt>
    <dgm:pt modelId="{12D85950-B243-4D91-978A-F8F417946958}">
      <dgm:prSet phldrT="[Текст]"/>
      <dgm:spPr/>
      <dgm:t>
        <a:bodyPr/>
        <a:lstStyle/>
        <a:p>
          <a:r>
            <a:rPr lang="ru-RU" dirty="0" smtClean="0"/>
            <a:t>Детская филармония</a:t>
          </a:r>
          <a:endParaRPr lang="ru-RU" dirty="0"/>
        </a:p>
      </dgm:t>
    </dgm:pt>
    <dgm:pt modelId="{44A687D9-4742-4FEC-A865-3D1629A25C1A}" type="parTrans" cxnId="{F8DEE30A-7DDC-4783-9570-EF2DA7855706}">
      <dgm:prSet/>
      <dgm:spPr/>
      <dgm:t>
        <a:bodyPr/>
        <a:lstStyle/>
        <a:p>
          <a:endParaRPr lang="ru-RU"/>
        </a:p>
      </dgm:t>
    </dgm:pt>
    <dgm:pt modelId="{BDCD681B-D953-40EF-B889-DED140CC005C}" type="sibTrans" cxnId="{F8DEE30A-7DDC-4783-9570-EF2DA7855706}">
      <dgm:prSet/>
      <dgm:spPr/>
      <dgm:t>
        <a:bodyPr/>
        <a:lstStyle/>
        <a:p>
          <a:endParaRPr lang="ru-RU"/>
        </a:p>
      </dgm:t>
    </dgm:pt>
    <dgm:pt modelId="{EDEA9BCE-00BB-47E6-AB62-5CB8CB7E59E8}">
      <dgm:prSet/>
      <dgm:spPr>
        <a:solidFill>
          <a:srgbClr val="949D1F">
            <a:alpha val="34000"/>
          </a:srgbClr>
        </a:solidFill>
      </dgm:spPr>
      <dgm:t>
        <a:bodyPr/>
        <a:lstStyle/>
        <a:p>
          <a:r>
            <a:rPr lang="ru-RU" dirty="0" smtClean="0"/>
            <a:t>Детская поликлиника</a:t>
          </a:r>
          <a:endParaRPr lang="ru-RU" dirty="0"/>
        </a:p>
      </dgm:t>
    </dgm:pt>
    <dgm:pt modelId="{8790B6E5-C2D6-4E63-9C99-A47486FE0CB3}" type="parTrans" cxnId="{194D7B6D-2930-48D8-BE0A-FB896FEAF7EB}">
      <dgm:prSet/>
      <dgm:spPr/>
      <dgm:t>
        <a:bodyPr/>
        <a:lstStyle/>
        <a:p>
          <a:endParaRPr lang="ru-RU"/>
        </a:p>
      </dgm:t>
    </dgm:pt>
    <dgm:pt modelId="{A94B53F2-354E-4AA6-808C-3014EF43B1D6}" type="sibTrans" cxnId="{194D7B6D-2930-48D8-BE0A-FB896FEAF7EB}">
      <dgm:prSet/>
      <dgm:spPr/>
      <dgm:t>
        <a:bodyPr/>
        <a:lstStyle/>
        <a:p>
          <a:endParaRPr lang="ru-RU"/>
        </a:p>
      </dgm:t>
    </dgm:pt>
    <dgm:pt modelId="{EA85CB68-D509-46A6-B0FD-A0825F121B02}">
      <dgm:prSet/>
      <dgm:spPr>
        <a:solidFill>
          <a:srgbClr val="FF9900">
            <a:alpha val="37000"/>
          </a:srgbClr>
        </a:solidFill>
      </dgm:spPr>
      <dgm:t>
        <a:bodyPr/>
        <a:lstStyle/>
        <a:p>
          <a:r>
            <a:rPr lang="ru-RU" dirty="0" smtClean="0"/>
            <a:t>Психологический центр </a:t>
          </a:r>
          <a:endParaRPr lang="ru-RU" dirty="0"/>
        </a:p>
      </dgm:t>
    </dgm:pt>
    <dgm:pt modelId="{AF2B9919-D4B0-4918-9672-C06346934CEA}" type="parTrans" cxnId="{39E6AEA6-BBB3-4E6D-925D-0A162630830A}">
      <dgm:prSet/>
      <dgm:spPr/>
      <dgm:t>
        <a:bodyPr/>
        <a:lstStyle/>
        <a:p>
          <a:endParaRPr lang="ru-RU"/>
        </a:p>
      </dgm:t>
    </dgm:pt>
    <dgm:pt modelId="{F410CC41-E4EF-41B7-82BB-E9901A0F47BD}" type="sibTrans" cxnId="{39E6AEA6-BBB3-4E6D-925D-0A162630830A}">
      <dgm:prSet/>
      <dgm:spPr/>
      <dgm:t>
        <a:bodyPr/>
        <a:lstStyle/>
        <a:p>
          <a:endParaRPr lang="ru-RU"/>
        </a:p>
      </dgm:t>
    </dgm:pt>
    <dgm:pt modelId="{79FF69F7-B430-4F18-A67C-53D80EB71E44}">
      <dgm:prSet/>
      <dgm:spPr>
        <a:solidFill>
          <a:srgbClr val="CC3300">
            <a:alpha val="37000"/>
          </a:srgbClr>
        </a:solidFill>
      </dgm:spPr>
      <dgm:t>
        <a:bodyPr/>
        <a:lstStyle/>
        <a:p>
          <a:r>
            <a:rPr lang="ru-RU" dirty="0" smtClean="0"/>
            <a:t>Дом детского и юношеского творчества «Град чудес»</a:t>
          </a:r>
          <a:endParaRPr lang="ru-RU" dirty="0"/>
        </a:p>
      </dgm:t>
    </dgm:pt>
    <dgm:pt modelId="{FBD43650-8D85-4144-9AF0-B23E322DC3CB}" type="parTrans" cxnId="{AEA7C2CD-D9DE-43B7-9D97-81BC736A603E}">
      <dgm:prSet/>
      <dgm:spPr/>
      <dgm:t>
        <a:bodyPr/>
        <a:lstStyle/>
        <a:p>
          <a:endParaRPr lang="ru-RU"/>
        </a:p>
      </dgm:t>
    </dgm:pt>
    <dgm:pt modelId="{FF11D6EB-5A2E-4370-BF06-9B730D1292C9}" type="sibTrans" cxnId="{AEA7C2CD-D9DE-43B7-9D97-81BC736A603E}">
      <dgm:prSet/>
      <dgm:spPr/>
      <dgm:t>
        <a:bodyPr/>
        <a:lstStyle/>
        <a:p>
          <a:endParaRPr lang="ru-RU"/>
        </a:p>
      </dgm:t>
    </dgm:pt>
    <dgm:pt modelId="{756ED6FE-3AA4-4312-9775-A41480939171}">
      <dgm:prSet/>
      <dgm:spPr>
        <a:solidFill>
          <a:srgbClr val="92D050">
            <a:alpha val="44000"/>
          </a:srgbClr>
        </a:solidFill>
      </dgm:spPr>
      <dgm:t>
        <a:bodyPr/>
        <a:lstStyle/>
        <a:p>
          <a:r>
            <a:rPr lang="ru-RU" dirty="0" smtClean="0"/>
            <a:t>Музей истории  Кронштадта</a:t>
          </a:r>
          <a:endParaRPr lang="ru-RU" dirty="0"/>
        </a:p>
      </dgm:t>
    </dgm:pt>
    <dgm:pt modelId="{6805E6F0-B65F-473E-B4A1-30533024C0DD}" type="parTrans" cxnId="{304DAD0C-66AA-4535-A326-54EAF0600062}">
      <dgm:prSet/>
      <dgm:spPr/>
      <dgm:t>
        <a:bodyPr/>
        <a:lstStyle/>
        <a:p>
          <a:endParaRPr lang="ru-RU"/>
        </a:p>
      </dgm:t>
    </dgm:pt>
    <dgm:pt modelId="{E27525E3-3A0E-40C3-AEA8-73625F8DB979}" type="sibTrans" cxnId="{304DAD0C-66AA-4535-A326-54EAF0600062}">
      <dgm:prSet/>
      <dgm:spPr/>
      <dgm:t>
        <a:bodyPr/>
        <a:lstStyle/>
        <a:p>
          <a:endParaRPr lang="ru-RU"/>
        </a:p>
      </dgm:t>
    </dgm:pt>
    <dgm:pt modelId="{AF7B8C0C-6B9E-40AA-B327-AC9F7D4510C6}">
      <dgm:prSet/>
      <dgm:spPr>
        <a:solidFill>
          <a:schemeClr val="accent5">
            <a:lumMod val="50000"/>
            <a:alpha val="12000"/>
          </a:schemeClr>
        </a:solidFill>
      </dgm:spPr>
      <dgm:t>
        <a:bodyPr/>
        <a:lstStyle/>
        <a:p>
          <a:r>
            <a:rPr lang="ru-RU" dirty="0" smtClean="0"/>
            <a:t>Детские театры Санкт-Петербурга</a:t>
          </a:r>
          <a:endParaRPr lang="ru-RU" dirty="0"/>
        </a:p>
      </dgm:t>
    </dgm:pt>
    <dgm:pt modelId="{15581A51-0696-4BE5-AD22-97CA6230FA1C}" type="parTrans" cxnId="{6514A1EA-239E-4354-86A9-2AD26C7B6C0F}">
      <dgm:prSet/>
      <dgm:spPr/>
      <dgm:t>
        <a:bodyPr/>
        <a:lstStyle/>
        <a:p>
          <a:endParaRPr lang="ru-RU"/>
        </a:p>
      </dgm:t>
    </dgm:pt>
    <dgm:pt modelId="{8AF05C26-6A09-4BBF-AF11-F7E5D96AA197}" type="sibTrans" cxnId="{6514A1EA-239E-4354-86A9-2AD26C7B6C0F}">
      <dgm:prSet/>
      <dgm:spPr/>
      <dgm:t>
        <a:bodyPr/>
        <a:lstStyle/>
        <a:p>
          <a:endParaRPr lang="ru-RU"/>
        </a:p>
      </dgm:t>
    </dgm:pt>
    <dgm:pt modelId="{DDDE0A3D-1D73-4E9B-9E51-466B24D99BBE}">
      <dgm:prSet/>
      <dgm:spPr>
        <a:solidFill>
          <a:srgbClr val="FFFF00">
            <a:alpha val="33000"/>
          </a:srgbClr>
        </a:solidFill>
      </dgm:spPr>
      <dgm:t>
        <a:bodyPr/>
        <a:lstStyle/>
        <a:p>
          <a:r>
            <a:rPr lang="ru-RU" dirty="0" smtClean="0"/>
            <a:t>Отдел профилактики дорожно-транспортных происшествий при ГБДД</a:t>
          </a:r>
          <a:endParaRPr lang="ru-RU" dirty="0"/>
        </a:p>
      </dgm:t>
    </dgm:pt>
    <dgm:pt modelId="{8CE1E877-B3DA-4B2A-9917-B90E40E8EA30}" type="parTrans" cxnId="{AD9CBB8E-5798-436C-B2CF-6DBD93A82E59}">
      <dgm:prSet/>
      <dgm:spPr/>
      <dgm:t>
        <a:bodyPr/>
        <a:lstStyle/>
        <a:p>
          <a:endParaRPr lang="ru-RU"/>
        </a:p>
      </dgm:t>
    </dgm:pt>
    <dgm:pt modelId="{610CBE0E-5B8E-470F-89A2-651517D241F1}" type="sibTrans" cxnId="{AD9CBB8E-5798-436C-B2CF-6DBD93A82E59}">
      <dgm:prSet/>
      <dgm:spPr/>
      <dgm:t>
        <a:bodyPr/>
        <a:lstStyle/>
        <a:p>
          <a:endParaRPr lang="ru-RU"/>
        </a:p>
      </dgm:t>
    </dgm:pt>
    <dgm:pt modelId="{D965EACE-ED8C-4CF8-8214-846650DBE673}" type="pres">
      <dgm:prSet presAssocID="{0B99433B-8A6F-470C-BCF5-ED505C54E7E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417679-2A14-4007-9B48-4188D47ED332}" type="pres">
      <dgm:prSet presAssocID="{0B99433B-8A6F-470C-BCF5-ED505C54E7E1}" presName="radial" presStyleCnt="0">
        <dgm:presLayoutVars>
          <dgm:animLvl val="ctr"/>
        </dgm:presLayoutVars>
      </dgm:prSet>
      <dgm:spPr/>
    </dgm:pt>
    <dgm:pt modelId="{77E0E3FA-B838-48B4-8B79-884AF6A0877D}" type="pres">
      <dgm:prSet presAssocID="{A491585E-7852-4593-87DB-1BEA9BA6E45B}" presName="centerShape" presStyleLbl="vennNode1" presStyleIdx="0" presStyleCnt="10"/>
      <dgm:spPr/>
      <dgm:t>
        <a:bodyPr/>
        <a:lstStyle/>
        <a:p>
          <a:endParaRPr lang="ru-RU"/>
        </a:p>
      </dgm:t>
    </dgm:pt>
    <dgm:pt modelId="{2B3B5FDE-8F36-4674-B978-915209843C3B}" type="pres">
      <dgm:prSet presAssocID="{341EAE72-4A67-4E31-9CE7-1FC95348E84E}" presName="node" presStyleLbl="venn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2B76A3-7DFE-40EE-926F-EF0AAE0C86CE}" type="pres">
      <dgm:prSet presAssocID="{F009501E-7216-43C9-9AC5-FFBEA093A2E1}" presName="node" presStyleLbl="venn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EB6AEC-1700-4702-A2C0-CB87F01A9078}" type="pres">
      <dgm:prSet presAssocID="{12D85950-B243-4D91-978A-F8F417946958}" presName="node" presStyleLbl="venn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5F889A-3A98-4821-8448-FF1377F92DD3}" type="pres">
      <dgm:prSet presAssocID="{EDEA9BCE-00BB-47E6-AB62-5CB8CB7E59E8}" presName="node" presStyleLbl="venn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02D8EB-E0A7-4126-9D3B-FD82708E6CBC}" type="pres">
      <dgm:prSet presAssocID="{EA85CB68-D509-46A6-B0FD-A0825F121B02}" presName="node" presStyleLbl="venn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684C47-D51A-4AF2-9470-9BE1EBACF6CD}" type="pres">
      <dgm:prSet presAssocID="{79FF69F7-B430-4F18-A67C-53D80EB71E44}" presName="node" presStyleLbl="venn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FEBF84-E84F-4AD1-AEF2-F0CBDBA89769}" type="pres">
      <dgm:prSet presAssocID="{756ED6FE-3AA4-4312-9775-A41480939171}" presName="node" presStyleLbl="venn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9D1281-9806-4FC4-ABBE-5EA0931930E8}" type="pres">
      <dgm:prSet presAssocID="{AF7B8C0C-6B9E-40AA-B327-AC9F7D4510C6}" presName="node" presStyleLbl="vennNode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3F8AD4-1C1B-44EE-8F2E-17ABB6D2DB1B}" type="pres">
      <dgm:prSet presAssocID="{DDDE0A3D-1D73-4E9B-9E51-466B24D99BBE}" presName="node" presStyleLbl="venn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8638766-FEF7-4C41-8850-772C8F968AB4}" type="presOf" srcId="{12D85950-B243-4D91-978A-F8F417946958}" destId="{90EB6AEC-1700-4702-A2C0-CB87F01A9078}" srcOrd="0" destOrd="0" presId="urn:microsoft.com/office/officeart/2005/8/layout/radial3"/>
    <dgm:cxn modelId="{499B1040-C8AF-40A7-88E2-F996548C2C18}" type="presOf" srcId="{EA85CB68-D509-46A6-B0FD-A0825F121B02}" destId="{A902D8EB-E0A7-4126-9D3B-FD82708E6CBC}" srcOrd="0" destOrd="0" presId="urn:microsoft.com/office/officeart/2005/8/layout/radial3"/>
    <dgm:cxn modelId="{304DAD0C-66AA-4535-A326-54EAF0600062}" srcId="{A491585E-7852-4593-87DB-1BEA9BA6E45B}" destId="{756ED6FE-3AA4-4312-9775-A41480939171}" srcOrd="6" destOrd="0" parTransId="{6805E6F0-B65F-473E-B4A1-30533024C0DD}" sibTransId="{E27525E3-3A0E-40C3-AEA8-73625F8DB979}"/>
    <dgm:cxn modelId="{16170394-AFD4-446D-A29C-E4E36226932E}" srcId="{0B99433B-8A6F-470C-BCF5-ED505C54E7E1}" destId="{A491585E-7852-4593-87DB-1BEA9BA6E45B}" srcOrd="0" destOrd="0" parTransId="{217C1EBE-C930-43D2-95DA-E6DE1C5AE607}" sibTransId="{C21A410F-1F85-4763-BFD5-5B901E66761C}"/>
    <dgm:cxn modelId="{AD9CBB8E-5798-436C-B2CF-6DBD93A82E59}" srcId="{A491585E-7852-4593-87DB-1BEA9BA6E45B}" destId="{DDDE0A3D-1D73-4E9B-9E51-466B24D99BBE}" srcOrd="8" destOrd="0" parTransId="{8CE1E877-B3DA-4B2A-9917-B90E40E8EA30}" sibTransId="{610CBE0E-5B8E-470F-89A2-651517D241F1}"/>
    <dgm:cxn modelId="{B6906F4B-7085-490D-91D0-9546788133DB}" type="presOf" srcId="{756ED6FE-3AA4-4312-9775-A41480939171}" destId="{01FEBF84-E84F-4AD1-AEF2-F0CBDBA89769}" srcOrd="0" destOrd="0" presId="urn:microsoft.com/office/officeart/2005/8/layout/radial3"/>
    <dgm:cxn modelId="{6514A1EA-239E-4354-86A9-2AD26C7B6C0F}" srcId="{A491585E-7852-4593-87DB-1BEA9BA6E45B}" destId="{AF7B8C0C-6B9E-40AA-B327-AC9F7D4510C6}" srcOrd="7" destOrd="0" parTransId="{15581A51-0696-4BE5-AD22-97CA6230FA1C}" sibTransId="{8AF05C26-6A09-4BBF-AF11-F7E5D96AA197}"/>
    <dgm:cxn modelId="{194D7B6D-2930-48D8-BE0A-FB896FEAF7EB}" srcId="{A491585E-7852-4593-87DB-1BEA9BA6E45B}" destId="{EDEA9BCE-00BB-47E6-AB62-5CB8CB7E59E8}" srcOrd="3" destOrd="0" parTransId="{8790B6E5-C2D6-4E63-9C99-A47486FE0CB3}" sibTransId="{A94B53F2-354E-4AA6-808C-3014EF43B1D6}"/>
    <dgm:cxn modelId="{60650B9A-2284-4029-8397-88CF71E28730}" type="presOf" srcId="{F009501E-7216-43C9-9AC5-FFBEA093A2E1}" destId="{8B2B76A3-7DFE-40EE-926F-EF0AAE0C86CE}" srcOrd="0" destOrd="0" presId="urn:microsoft.com/office/officeart/2005/8/layout/radial3"/>
    <dgm:cxn modelId="{904A3B8A-678E-4783-B778-145CEBB2DF7E}" type="presOf" srcId="{A491585E-7852-4593-87DB-1BEA9BA6E45B}" destId="{77E0E3FA-B838-48B4-8B79-884AF6A0877D}" srcOrd="0" destOrd="0" presId="urn:microsoft.com/office/officeart/2005/8/layout/radial3"/>
    <dgm:cxn modelId="{AEA7C2CD-D9DE-43B7-9D97-81BC736A603E}" srcId="{A491585E-7852-4593-87DB-1BEA9BA6E45B}" destId="{79FF69F7-B430-4F18-A67C-53D80EB71E44}" srcOrd="5" destOrd="0" parTransId="{FBD43650-8D85-4144-9AF0-B23E322DC3CB}" sibTransId="{FF11D6EB-5A2E-4370-BF06-9B730D1292C9}"/>
    <dgm:cxn modelId="{061C6FF2-9341-4B40-BA5A-D3555CC70009}" type="presOf" srcId="{79FF69F7-B430-4F18-A67C-53D80EB71E44}" destId="{E6684C47-D51A-4AF2-9470-9BE1EBACF6CD}" srcOrd="0" destOrd="0" presId="urn:microsoft.com/office/officeart/2005/8/layout/radial3"/>
    <dgm:cxn modelId="{39E6AEA6-BBB3-4E6D-925D-0A162630830A}" srcId="{A491585E-7852-4593-87DB-1BEA9BA6E45B}" destId="{EA85CB68-D509-46A6-B0FD-A0825F121B02}" srcOrd="4" destOrd="0" parTransId="{AF2B9919-D4B0-4918-9672-C06346934CEA}" sibTransId="{F410CC41-E4EF-41B7-82BB-E9901A0F47BD}"/>
    <dgm:cxn modelId="{78D0C44B-0FCE-412B-8BF8-3A2BFF0F0DEF}" type="presOf" srcId="{EDEA9BCE-00BB-47E6-AB62-5CB8CB7E59E8}" destId="{D95F889A-3A98-4821-8448-FF1377F92DD3}" srcOrd="0" destOrd="0" presId="urn:microsoft.com/office/officeart/2005/8/layout/radial3"/>
    <dgm:cxn modelId="{07AC5AE5-991C-4F1C-85DC-65078B1E3239}" type="presOf" srcId="{DDDE0A3D-1D73-4E9B-9E51-466B24D99BBE}" destId="{3A3F8AD4-1C1B-44EE-8F2E-17ABB6D2DB1B}" srcOrd="0" destOrd="0" presId="urn:microsoft.com/office/officeart/2005/8/layout/radial3"/>
    <dgm:cxn modelId="{ACAB08E7-FD74-437A-AAEE-F5D33F520B11}" srcId="{A491585E-7852-4593-87DB-1BEA9BA6E45B}" destId="{F009501E-7216-43C9-9AC5-FFBEA093A2E1}" srcOrd="1" destOrd="0" parTransId="{2E71C430-4F46-4478-98A4-09F9DF9021FD}" sibTransId="{898F633B-F9A6-4F79-BB93-2911305ED01C}"/>
    <dgm:cxn modelId="{BDA2B2BA-6175-4B5F-B807-2E647E5F0F5D}" srcId="{A491585E-7852-4593-87DB-1BEA9BA6E45B}" destId="{341EAE72-4A67-4E31-9CE7-1FC95348E84E}" srcOrd="0" destOrd="0" parTransId="{BE6053DE-1F3F-4CFA-8880-D77F3A1F429A}" sibTransId="{E675AF21-7B1A-4CE4-9854-91352273D60E}"/>
    <dgm:cxn modelId="{F8DEE30A-7DDC-4783-9570-EF2DA7855706}" srcId="{A491585E-7852-4593-87DB-1BEA9BA6E45B}" destId="{12D85950-B243-4D91-978A-F8F417946958}" srcOrd="2" destOrd="0" parTransId="{44A687D9-4742-4FEC-A865-3D1629A25C1A}" sibTransId="{BDCD681B-D953-40EF-B889-DED140CC005C}"/>
    <dgm:cxn modelId="{65D28DA0-87C9-4DAA-B81D-6BBD8BE3AA9C}" type="presOf" srcId="{0B99433B-8A6F-470C-BCF5-ED505C54E7E1}" destId="{D965EACE-ED8C-4CF8-8214-846650DBE673}" srcOrd="0" destOrd="0" presId="urn:microsoft.com/office/officeart/2005/8/layout/radial3"/>
    <dgm:cxn modelId="{D6FDEB2A-777B-4F85-A94D-794EB3AF5B83}" type="presOf" srcId="{341EAE72-4A67-4E31-9CE7-1FC95348E84E}" destId="{2B3B5FDE-8F36-4674-B978-915209843C3B}" srcOrd="0" destOrd="0" presId="urn:microsoft.com/office/officeart/2005/8/layout/radial3"/>
    <dgm:cxn modelId="{7FAC452C-3061-4CDD-91CD-4F54B62051CA}" type="presOf" srcId="{AF7B8C0C-6B9E-40AA-B327-AC9F7D4510C6}" destId="{7F9D1281-9806-4FC4-ABBE-5EA0931930E8}" srcOrd="0" destOrd="0" presId="urn:microsoft.com/office/officeart/2005/8/layout/radial3"/>
    <dgm:cxn modelId="{9E49962F-A33D-49A1-91EB-FFD539D751C4}" type="presParOf" srcId="{D965EACE-ED8C-4CF8-8214-846650DBE673}" destId="{59417679-2A14-4007-9B48-4188D47ED332}" srcOrd="0" destOrd="0" presId="urn:microsoft.com/office/officeart/2005/8/layout/radial3"/>
    <dgm:cxn modelId="{B26FC984-5923-48A5-8542-0BB9913C5AAD}" type="presParOf" srcId="{59417679-2A14-4007-9B48-4188D47ED332}" destId="{77E0E3FA-B838-48B4-8B79-884AF6A0877D}" srcOrd="0" destOrd="0" presId="urn:microsoft.com/office/officeart/2005/8/layout/radial3"/>
    <dgm:cxn modelId="{1E3D2E49-782B-4EDC-B474-81C672B6A787}" type="presParOf" srcId="{59417679-2A14-4007-9B48-4188D47ED332}" destId="{2B3B5FDE-8F36-4674-B978-915209843C3B}" srcOrd="1" destOrd="0" presId="urn:microsoft.com/office/officeart/2005/8/layout/radial3"/>
    <dgm:cxn modelId="{6BD24082-A208-4909-A9E4-BCBD4D078325}" type="presParOf" srcId="{59417679-2A14-4007-9B48-4188D47ED332}" destId="{8B2B76A3-7DFE-40EE-926F-EF0AAE0C86CE}" srcOrd="2" destOrd="0" presId="urn:microsoft.com/office/officeart/2005/8/layout/radial3"/>
    <dgm:cxn modelId="{9070B48B-FFF4-4ECD-88A2-ADFF87E339BD}" type="presParOf" srcId="{59417679-2A14-4007-9B48-4188D47ED332}" destId="{90EB6AEC-1700-4702-A2C0-CB87F01A9078}" srcOrd="3" destOrd="0" presId="urn:microsoft.com/office/officeart/2005/8/layout/radial3"/>
    <dgm:cxn modelId="{3028B664-913D-48E9-85DB-35FDA2447AAA}" type="presParOf" srcId="{59417679-2A14-4007-9B48-4188D47ED332}" destId="{D95F889A-3A98-4821-8448-FF1377F92DD3}" srcOrd="4" destOrd="0" presId="urn:microsoft.com/office/officeart/2005/8/layout/radial3"/>
    <dgm:cxn modelId="{4BB05564-4EA6-47AA-854D-23E8463D8E7C}" type="presParOf" srcId="{59417679-2A14-4007-9B48-4188D47ED332}" destId="{A902D8EB-E0A7-4126-9D3B-FD82708E6CBC}" srcOrd="5" destOrd="0" presId="urn:microsoft.com/office/officeart/2005/8/layout/radial3"/>
    <dgm:cxn modelId="{4FF9C1C5-7767-4CC3-A6F9-D272C4BD0948}" type="presParOf" srcId="{59417679-2A14-4007-9B48-4188D47ED332}" destId="{E6684C47-D51A-4AF2-9470-9BE1EBACF6CD}" srcOrd="6" destOrd="0" presId="urn:microsoft.com/office/officeart/2005/8/layout/radial3"/>
    <dgm:cxn modelId="{5FC0D984-DF56-4A28-9235-72E4314F2983}" type="presParOf" srcId="{59417679-2A14-4007-9B48-4188D47ED332}" destId="{01FEBF84-E84F-4AD1-AEF2-F0CBDBA89769}" srcOrd="7" destOrd="0" presId="urn:microsoft.com/office/officeart/2005/8/layout/radial3"/>
    <dgm:cxn modelId="{EF5C520F-A0F9-4A35-A47E-38F1D790B8B0}" type="presParOf" srcId="{59417679-2A14-4007-9B48-4188D47ED332}" destId="{7F9D1281-9806-4FC4-ABBE-5EA0931930E8}" srcOrd="8" destOrd="0" presId="urn:microsoft.com/office/officeart/2005/8/layout/radial3"/>
    <dgm:cxn modelId="{6649C6C1-79C2-4C8D-9388-BD53B1553A7B}" type="presParOf" srcId="{59417679-2A14-4007-9B48-4188D47ED332}" destId="{3A3F8AD4-1C1B-44EE-8F2E-17ABB6D2DB1B}" srcOrd="9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E0E3FA-B838-48B4-8B79-884AF6A0877D}">
      <dsp:nvSpPr>
        <dsp:cNvPr id="0" name=""/>
        <dsp:cNvSpPr/>
      </dsp:nvSpPr>
      <dsp:spPr>
        <a:xfrm>
          <a:off x="2846292" y="1044333"/>
          <a:ext cx="2537014" cy="253701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Дошкольная 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организация</a:t>
          </a:r>
          <a:endParaRPr lang="ru-RU" sz="2200" kern="1200" dirty="0"/>
        </a:p>
      </dsp:txBody>
      <dsp:txXfrm>
        <a:off x="2846292" y="1044333"/>
        <a:ext cx="2537014" cy="2537014"/>
      </dsp:txXfrm>
    </dsp:sp>
    <dsp:sp modelId="{2B3B5FDE-8F36-4674-B978-915209843C3B}">
      <dsp:nvSpPr>
        <dsp:cNvPr id="0" name=""/>
        <dsp:cNvSpPr/>
      </dsp:nvSpPr>
      <dsp:spPr>
        <a:xfrm>
          <a:off x="3480546" y="25085"/>
          <a:ext cx="1268507" cy="1268507"/>
        </a:xfrm>
        <a:prstGeom prst="ellipse">
          <a:avLst/>
        </a:prstGeom>
        <a:solidFill>
          <a:srgbClr val="7030A0">
            <a:alpha val="27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ГБОУ СОШ № 423 Кронштадтского р-на СПб</a:t>
          </a:r>
          <a:endParaRPr lang="ru-RU" sz="800" kern="1200" dirty="0"/>
        </a:p>
      </dsp:txBody>
      <dsp:txXfrm>
        <a:off x="3480546" y="25085"/>
        <a:ext cx="1268507" cy="1268507"/>
      </dsp:txXfrm>
    </dsp:sp>
    <dsp:sp modelId="{8B2B76A3-7DFE-40EE-926F-EF0AAE0C86CE}">
      <dsp:nvSpPr>
        <dsp:cNvPr id="0" name=""/>
        <dsp:cNvSpPr/>
      </dsp:nvSpPr>
      <dsp:spPr>
        <a:xfrm>
          <a:off x="4543396" y="411931"/>
          <a:ext cx="1268507" cy="1268507"/>
        </a:xfrm>
        <a:prstGeom prst="ellipse">
          <a:avLst/>
        </a:prstGeom>
        <a:solidFill>
          <a:schemeClr val="accent1">
            <a:hueOff val="0"/>
            <a:satOff val="0"/>
            <a:lumOff val="0"/>
            <a:alpha val="13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Детская библиотека</a:t>
          </a:r>
          <a:endParaRPr lang="ru-RU" sz="800" kern="1200" dirty="0"/>
        </a:p>
      </dsp:txBody>
      <dsp:txXfrm>
        <a:off x="4543396" y="411931"/>
        <a:ext cx="1268507" cy="1268507"/>
      </dsp:txXfrm>
    </dsp:sp>
    <dsp:sp modelId="{90EB6AEC-1700-4702-A2C0-CB87F01A9078}">
      <dsp:nvSpPr>
        <dsp:cNvPr id="0" name=""/>
        <dsp:cNvSpPr/>
      </dsp:nvSpPr>
      <dsp:spPr>
        <a:xfrm>
          <a:off x="5108927" y="1391459"/>
          <a:ext cx="1268507" cy="126850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Детская филармония</a:t>
          </a:r>
          <a:endParaRPr lang="ru-RU" sz="800" kern="1200" dirty="0"/>
        </a:p>
      </dsp:txBody>
      <dsp:txXfrm>
        <a:off x="5108927" y="1391459"/>
        <a:ext cx="1268507" cy="1268507"/>
      </dsp:txXfrm>
    </dsp:sp>
    <dsp:sp modelId="{D95F889A-3A98-4821-8448-FF1377F92DD3}">
      <dsp:nvSpPr>
        <dsp:cNvPr id="0" name=""/>
        <dsp:cNvSpPr/>
      </dsp:nvSpPr>
      <dsp:spPr>
        <a:xfrm>
          <a:off x="4912520" y="2505337"/>
          <a:ext cx="1268507" cy="1268507"/>
        </a:xfrm>
        <a:prstGeom prst="ellipse">
          <a:avLst/>
        </a:prstGeom>
        <a:solidFill>
          <a:srgbClr val="949D1F">
            <a:alpha val="34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Детская поликлиника</a:t>
          </a:r>
          <a:endParaRPr lang="ru-RU" sz="800" kern="1200" dirty="0"/>
        </a:p>
      </dsp:txBody>
      <dsp:txXfrm>
        <a:off x="4912520" y="2505337"/>
        <a:ext cx="1268507" cy="1268507"/>
      </dsp:txXfrm>
    </dsp:sp>
    <dsp:sp modelId="{A902D8EB-E0A7-4126-9D3B-FD82708E6CBC}">
      <dsp:nvSpPr>
        <dsp:cNvPr id="0" name=""/>
        <dsp:cNvSpPr/>
      </dsp:nvSpPr>
      <dsp:spPr>
        <a:xfrm>
          <a:off x="4046077" y="3232370"/>
          <a:ext cx="1268507" cy="1268507"/>
        </a:xfrm>
        <a:prstGeom prst="ellipse">
          <a:avLst/>
        </a:prstGeom>
        <a:solidFill>
          <a:srgbClr val="FF9900">
            <a:alpha val="37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Психологический центр </a:t>
          </a:r>
          <a:endParaRPr lang="ru-RU" sz="800" kern="1200" dirty="0"/>
        </a:p>
      </dsp:txBody>
      <dsp:txXfrm>
        <a:off x="4046077" y="3232370"/>
        <a:ext cx="1268507" cy="1268507"/>
      </dsp:txXfrm>
    </dsp:sp>
    <dsp:sp modelId="{E6684C47-D51A-4AF2-9470-9BE1EBACF6CD}">
      <dsp:nvSpPr>
        <dsp:cNvPr id="0" name=""/>
        <dsp:cNvSpPr/>
      </dsp:nvSpPr>
      <dsp:spPr>
        <a:xfrm>
          <a:off x="2915015" y="3232370"/>
          <a:ext cx="1268507" cy="1268507"/>
        </a:xfrm>
        <a:prstGeom prst="ellipse">
          <a:avLst/>
        </a:prstGeom>
        <a:solidFill>
          <a:srgbClr val="CC3300">
            <a:alpha val="37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Дом детского и юношеского творчества «Град чудес»</a:t>
          </a:r>
          <a:endParaRPr lang="ru-RU" sz="800" kern="1200" dirty="0"/>
        </a:p>
      </dsp:txBody>
      <dsp:txXfrm>
        <a:off x="2915015" y="3232370"/>
        <a:ext cx="1268507" cy="1268507"/>
      </dsp:txXfrm>
    </dsp:sp>
    <dsp:sp modelId="{01FEBF84-E84F-4AD1-AEF2-F0CBDBA89769}">
      <dsp:nvSpPr>
        <dsp:cNvPr id="0" name=""/>
        <dsp:cNvSpPr/>
      </dsp:nvSpPr>
      <dsp:spPr>
        <a:xfrm>
          <a:off x="2048571" y="2505337"/>
          <a:ext cx="1268507" cy="1268507"/>
        </a:xfrm>
        <a:prstGeom prst="ellipse">
          <a:avLst/>
        </a:prstGeom>
        <a:solidFill>
          <a:srgbClr val="92D050">
            <a:alpha val="44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Музей истории  Кронштадта</a:t>
          </a:r>
          <a:endParaRPr lang="ru-RU" sz="800" kern="1200" dirty="0"/>
        </a:p>
      </dsp:txBody>
      <dsp:txXfrm>
        <a:off x="2048571" y="2505337"/>
        <a:ext cx="1268507" cy="1268507"/>
      </dsp:txXfrm>
    </dsp:sp>
    <dsp:sp modelId="{7F9D1281-9806-4FC4-ABBE-5EA0931930E8}">
      <dsp:nvSpPr>
        <dsp:cNvPr id="0" name=""/>
        <dsp:cNvSpPr/>
      </dsp:nvSpPr>
      <dsp:spPr>
        <a:xfrm>
          <a:off x="1852165" y="1391459"/>
          <a:ext cx="1268507" cy="1268507"/>
        </a:xfrm>
        <a:prstGeom prst="ellipse">
          <a:avLst/>
        </a:prstGeom>
        <a:solidFill>
          <a:schemeClr val="accent5">
            <a:lumMod val="50000"/>
            <a:alpha val="12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Детские театры Санкт-Петербурга</a:t>
          </a:r>
          <a:endParaRPr lang="ru-RU" sz="800" kern="1200" dirty="0"/>
        </a:p>
      </dsp:txBody>
      <dsp:txXfrm>
        <a:off x="1852165" y="1391459"/>
        <a:ext cx="1268507" cy="1268507"/>
      </dsp:txXfrm>
    </dsp:sp>
    <dsp:sp modelId="{3A3F8AD4-1C1B-44EE-8F2E-17ABB6D2DB1B}">
      <dsp:nvSpPr>
        <dsp:cNvPr id="0" name=""/>
        <dsp:cNvSpPr/>
      </dsp:nvSpPr>
      <dsp:spPr>
        <a:xfrm>
          <a:off x="2417695" y="411931"/>
          <a:ext cx="1268507" cy="1268507"/>
        </a:xfrm>
        <a:prstGeom prst="ellipse">
          <a:avLst/>
        </a:prstGeom>
        <a:solidFill>
          <a:srgbClr val="FFFF00">
            <a:alpha val="33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00" kern="1200" dirty="0" smtClean="0"/>
            <a:t>Отдел профилактики дорожно-транспортных происшествий при ГБДД</a:t>
          </a:r>
          <a:endParaRPr lang="ru-RU" sz="800" kern="1200" dirty="0"/>
        </a:p>
      </dsp:txBody>
      <dsp:txXfrm>
        <a:off x="2417695" y="411931"/>
        <a:ext cx="1268507" cy="12685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6705600" cy="762000"/>
          </a:xfrm>
        </p:spPr>
        <p:txBody>
          <a:bodyPr/>
          <a:lstStyle>
            <a:lvl1pPr algn="ctr">
              <a:defRPr>
                <a:solidFill>
                  <a:srgbClr val="EAEAEA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en-US" noProof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2133600"/>
            <a:ext cx="457200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  <a:endParaRPr lang="en-US" noProof="0" smtClean="0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5DED046-FFE1-4980-B0B1-551485445E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F20C2-071C-4C1D-9D0B-B42DE379FE4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4192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924550" y="838200"/>
            <a:ext cx="1619250" cy="5287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4705350" cy="5287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E4C969-7F56-4D49-8F60-96A79FF989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90662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AF0548-7198-4B89-A0B8-9FDB42F1417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9315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965BE-42D4-475E-82BF-90F1361C2C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355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52600" y="1600200"/>
            <a:ext cx="2819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2819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DE0F05-3112-4527-AD4D-95D61FDA59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7999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46355-7426-4D2F-AB51-E448E9A35A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4155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8D346-4207-4904-BFDE-4E99296E1D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3791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5F5FEC-E451-4EBF-A206-EDB5644349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2053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A0E59-0A0B-4C54-931D-0EDB5D90F2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6264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838F6B-087B-43D6-9428-22C9B686EA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1110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624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52600" y="1600200"/>
            <a:ext cx="57912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98606EB-08CB-485B-B346-C4328479B65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accent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accent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accent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accent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accent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accent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accent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 i="1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i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 i="1">
          <a:solidFill>
            <a:schemeClr val="accent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i="1">
          <a:solidFill>
            <a:schemeClr val="accent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 i="1">
          <a:solidFill>
            <a:schemeClr val="accent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i="1">
          <a:solidFill>
            <a:schemeClr val="accent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i="1">
          <a:solidFill>
            <a:schemeClr val="accent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i="1">
          <a:solidFill>
            <a:schemeClr val="accent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i="1">
          <a:solidFill>
            <a:schemeClr val="accent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 i="1">
          <a:solidFill>
            <a:schemeClr val="accent2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1600" dirty="0" smtClean="0"/>
              <a:t>Государственное бюджетное дошкольное образовательное учреждение детский сад № 13 комбинированного вида </a:t>
            </a:r>
            <a:br>
              <a:rPr lang="ru-RU" sz="1600" dirty="0" smtClean="0"/>
            </a:br>
            <a:r>
              <a:rPr lang="ru-RU" sz="1600" dirty="0" smtClean="0"/>
              <a:t>Кронштадтского района Санкт-Петербурга</a:t>
            </a:r>
            <a:br>
              <a:rPr lang="ru-RU" sz="1600" dirty="0" smtClean="0"/>
            </a:br>
            <a:endParaRPr lang="en-US" sz="1600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143108" y="2000240"/>
            <a:ext cx="4572000" cy="1295400"/>
          </a:xfrm>
        </p:spPr>
        <p:txBody>
          <a:bodyPr/>
          <a:lstStyle/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Годовой план </a:t>
            </a:r>
            <a:b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на 2015-2016 учебный год</a:t>
            </a:r>
            <a:endParaRPr lang="en-US" sz="4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9F5E9"/>
              </a:clrFrom>
              <a:clrTo>
                <a:srgbClr val="F9F5E9">
                  <a:alpha val="0"/>
                </a:srgbClr>
              </a:clrTo>
            </a:clrChange>
          </a:blip>
          <a:srcRect l="66875" b="32500"/>
          <a:stretch>
            <a:fillRect/>
          </a:stretch>
        </p:blipFill>
        <p:spPr bwMode="auto">
          <a:xfrm>
            <a:off x="6215074" y="3500438"/>
            <a:ext cx="1214446" cy="185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Конкурсы для педагогов</a:t>
            </a:r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</p:nvPr>
        </p:nvGraphicFramePr>
        <p:xfrm>
          <a:off x="2000232" y="1785926"/>
          <a:ext cx="5214974" cy="38968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84624"/>
                <a:gridCol w="1330350"/>
              </a:tblGrid>
              <a:tr h="749426">
                <a:tc>
                  <a:txBody>
                    <a:bodyPr/>
                    <a:lstStyle/>
                    <a:p>
                      <a:pPr marL="228600" algn="just">
                        <a:spcAft>
                          <a:spcPts val="600"/>
                        </a:spcAft>
                      </a:pPr>
                      <a:r>
                        <a:rPr lang="ru-RU" sz="1800" b="0" u="none" dirty="0">
                          <a:solidFill>
                            <a:schemeClr val="tx1"/>
                          </a:solidFill>
                        </a:rPr>
                        <a:t>Создание условий для двигательной активности детей.</a:t>
                      </a:r>
                      <a:endParaRPr lang="ru-RU" sz="1800" b="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u="none" dirty="0">
                          <a:solidFill>
                            <a:schemeClr val="tx1"/>
                          </a:solidFill>
                        </a:rPr>
                        <a:t>Октябрь</a:t>
                      </a:r>
                      <a:endParaRPr lang="ru-RU" sz="1800" b="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49426">
                <a:tc>
                  <a:txBody>
                    <a:bodyPr/>
                    <a:lstStyle/>
                    <a:p>
                      <a:pPr marL="228600">
                        <a:spcAft>
                          <a:spcPts val="600"/>
                        </a:spcAft>
                      </a:pPr>
                      <a:r>
                        <a:rPr lang="ru-RU" sz="1800" b="0" u="none" dirty="0">
                          <a:solidFill>
                            <a:schemeClr val="tx1"/>
                          </a:solidFill>
                        </a:rPr>
                        <a:t>Лучший уголок по экспериментированию. </a:t>
                      </a:r>
                      <a:endParaRPr lang="ru-RU" sz="1800" b="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u="none" dirty="0">
                          <a:solidFill>
                            <a:schemeClr val="tx1"/>
                          </a:solidFill>
                        </a:rPr>
                        <a:t>Декабрь </a:t>
                      </a:r>
                      <a:endParaRPr lang="ru-RU" sz="1800" b="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49426">
                <a:tc>
                  <a:txBody>
                    <a:bodyPr/>
                    <a:lstStyle/>
                    <a:p>
                      <a:pPr marL="228600">
                        <a:spcAft>
                          <a:spcPts val="600"/>
                        </a:spcAft>
                      </a:pPr>
                      <a:r>
                        <a:rPr lang="ru-RU" sz="1800" b="0" u="none" dirty="0">
                          <a:solidFill>
                            <a:schemeClr val="tx1"/>
                          </a:solidFill>
                        </a:rPr>
                        <a:t>Лучший образовательный проект </a:t>
                      </a:r>
                      <a:endParaRPr lang="ru-RU" sz="18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>
                        <a:spcAft>
                          <a:spcPts val="600"/>
                        </a:spcAft>
                      </a:pPr>
                      <a:r>
                        <a:rPr lang="ru-RU" sz="1800" b="0" u="none" dirty="0" smtClean="0">
                          <a:solidFill>
                            <a:schemeClr val="tx1"/>
                          </a:solidFill>
                        </a:rPr>
                        <a:t>« </a:t>
                      </a:r>
                      <a:r>
                        <a:rPr lang="ru-RU" sz="1800" b="0" u="none" dirty="0">
                          <a:solidFill>
                            <a:schemeClr val="tx1"/>
                          </a:solidFill>
                        </a:rPr>
                        <a:t>Я здоровым быть хочу</a:t>
                      </a:r>
                      <a:r>
                        <a:rPr lang="ru-RU" sz="1800" b="0" u="none" dirty="0" smtClean="0">
                          <a:solidFill>
                            <a:schemeClr val="tx1"/>
                          </a:solidFill>
                        </a:rPr>
                        <a:t>».</a:t>
                      </a:r>
                      <a:endParaRPr lang="ru-RU" sz="1800" b="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u="none" dirty="0">
                          <a:solidFill>
                            <a:schemeClr val="tx1"/>
                          </a:solidFill>
                        </a:rPr>
                        <a:t>Февраль</a:t>
                      </a:r>
                      <a:endParaRPr lang="ru-RU" sz="1800" b="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49426">
                <a:tc>
                  <a:txBody>
                    <a:bodyPr/>
                    <a:lstStyle/>
                    <a:p>
                      <a:pPr marL="228600">
                        <a:spcAft>
                          <a:spcPts val="600"/>
                        </a:spcAft>
                      </a:pPr>
                      <a:r>
                        <a:rPr lang="ru-RU" sz="1800" b="0" u="none" dirty="0">
                          <a:solidFill>
                            <a:schemeClr val="tx1"/>
                          </a:solidFill>
                        </a:rPr>
                        <a:t>Конкурс НОД по развитию речи </a:t>
                      </a:r>
                      <a:endParaRPr lang="ru-RU" sz="18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28600">
                        <a:spcAft>
                          <a:spcPts val="600"/>
                        </a:spcAft>
                      </a:pPr>
                      <a:r>
                        <a:rPr lang="ru-RU" sz="1800" b="0" u="none" dirty="0" smtClean="0">
                          <a:solidFill>
                            <a:schemeClr val="tx1"/>
                          </a:solidFill>
                        </a:rPr>
                        <a:t>(для учителей-логопедов).</a:t>
                      </a:r>
                      <a:endParaRPr lang="ru-RU" sz="1800" b="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0" u="none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u="none" dirty="0">
                          <a:solidFill>
                            <a:schemeClr val="tx1"/>
                          </a:solidFill>
                        </a:rPr>
                        <a:t>Апрель </a:t>
                      </a:r>
                      <a:endParaRPr lang="ru-RU" sz="1800" b="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49426">
                <a:tc>
                  <a:txBody>
                    <a:bodyPr/>
                    <a:lstStyle/>
                    <a:p>
                      <a:pPr marL="228600">
                        <a:spcAft>
                          <a:spcPts val="600"/>
                        </a:spcAft>
                      </a:pPr>
                      <a:r>
                        <a:rPr lang="ru-RU" sz="1800" b="0" u="none" dirty="0" smtClean="0">
                          <a:solidFill>
                            <a:schemeClr val="tx1"/>
                          </a:solidFill>
                        </a:rPr>
                        <a:t>Самая </a:t>
                      </a:r>
                      <a:r>
                        <a:rPr lang="ru-RU" sz="1800" b="0" u="none" dirty="0">
                          <a:solidFill>
                            <a:schemeClr val="tx1"/>
                          </a:solidFill>
                        </a:rPr>
                        <a:t>здоровая </a:t>
                      </a:r>
                      <a:r>
                        <a:rPr lang="ru-RU" sz="1800" b="0" u="none" dirty="0" smtClean="0">
                          <a:solidFill>
                            <a:schemeClr val="tx1"/>
                          </a:solidFill>
                        </a:rPr>
                        <a:t>группа.</a:t>
                      </a:r>
                      <a:endParaRPr lang="ru-RU" sz="1800" b="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0" u="none" dirty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u="none" dirty="0">
                          <a:solidFill>
                            <a:schemeClr val="tx1"/>
                          </a:solidFill>
                        </a:rPr>
                        <a:t>май</a:t>
                      </a:r>
                      <a:endParaRPr lang="ru-RU" sz="1800" b="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Picture 4" descr="fountainpen_dripping_hg_clr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953000"/>
            <a:ext cx="1466850" cy="124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1214422"/>
            <a:ext cx="6248400" cy="57943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Выставки детского и родительского творчества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2786058"/>
            <a:ext cx="5791200" cy="318612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Огородные фантазии»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«</a:t>
            </a:r>
            <a:r>
              <a:rPr lang="ru-RU" dirty="0" smtClean="0">
                <a:solidFill>
                  <a:schemeClr val="tx1"/>
                </a:solidFill>
              </a:rPr>
              <a:t>Кормушечный конкурс»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«</a:t>
            </a:r>
            <a:r>
              <a:rPr lang="ru-RU" dirty="0" smtClean="0">
                <a:solidFill>
                  <a:schemeClr val="tx1"/>
                </a:solidFill>
              </a:rPr>
              <a:t>Зимушка хрустальная»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«Новогодние игрушки, игры и хлопушки»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«</a:t>
            </a:r>
            <a:r>
              <a:rPr lang="ru-RU" dirty="0" smtClean="0">
                <a:solidFill>
                  <a:schemeClr val="tx1"/>
                </a:solidFill>
              </a:rPr>
              <a:t>Полет в космос»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«</a:t>
            </a:r>
            <a:r>
              <a:rPr lang="ru-RU" dirty="0" smtClean="0">
                <a:solidFill>
                  <a:schemeClr val="tx1"/>
                </a:solidFill>
              </a:rPr>
              <a:t>Родина наша нет ее краше»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Documents and Settings\Доу 13\Рабочий стол\Kunst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1643050"/>
            <a:ext cx="2507354" cy="18906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142984"/>
            <a:ext cx="4505332" cy="116204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Аттестация педагогических кадров</a:t>
            </a:r>
          </a:p>
        </p:txBody>
      </p:sp>
      <p:graphicFrame>
        <p:nvGraphicFramePr>
          <p:cNvPr id="4" name="Содержимое 6"/>
          <p:cNvGraphicFramePr>
            <a:graphicFrameLocks/>
          </p:cNvGraphicFramePr>
          <p:nvPr/>
        </p:nvGraphicFramePr>
        <p:xfrm>
          <a:off x="1643040" y="2786058"/>
          <a:ext cx="6072231" cy="28546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97737"/>
                <a:gridCol w="2608200"/>
                <a:gridCol w="1266294"/>
              </a:tblGrid>
              <a:tr h="15716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0" u="sng" dirty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</a:rPr>
                        <a:t>Иванова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М.А</a:t>
                      </a:r>
                    </a:p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учитель-логопед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endParaRPr lang="ru-RU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на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высшую  квалификационную категорию.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Декабрь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282968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endParaRPr lang="ru-RU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800" b="0" dirty="0" err="1" smtClean="0">
                          <a:solidFill>
                            <a:schemeClr val="tx1"/>
                          </a:solidFill>
                        </a:rPr>
                        <a:t>Градунцева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 Л.Ю.</a:t>
                      </a:r>
                    </a:p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воспитатель </a:t>
                      </a:r>
                      <a:endParaRPr lang="ru-RU" sz="18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на высшею квалификационную категорию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Декабрь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C:\Documents and Settings\Доу 13\Рабочий стол\5395792e23bbeb17082ac77e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857232"/>
            <a:ext cx="1405769" cy="1571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1000108"/>
            <a:ext cx="6248400" cy="57943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Взаимодействие  с семьями воспитанников</a:t>
            </a:r>
          </a:p>
        </p:txBody>
      </p:sp>
      <p:graphicFrame>
        <p:nvGraphicFramePr>
          <p:cNvPr id="4" name="Содержимое 7"/>
          <p:cNvGraphicFramePr>
            <a:graphicFrameLocks/>
          </p:cNvGraphicFramePr>
          <p:nvPr/>
        </p:nvGraphicFramePr>
        <p:xfrm>
          <a:off x="1643042" y="2000240"/>
          <a:ext cx="5929354" cy="410865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16"/>
                <a:gridCol w="1561756"/>
                <a:gridCol w="2081582"/>
              </a:tblGrid>
              <a:tr h="6885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Информационно – аналитический блок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Практический блок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Контрольно – оценочный блок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200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Сбор и анализ сведений о родителях и детях;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Изучение семей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( трудности и запросы);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Выявление готовности семьи ответить на запросы ДОУ;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Определение форм и методов работы педагогов;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Просвещение родителей;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Передача необходимой информации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Решение задач, связанных со здоровьем воспитанников и их развитием;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Определение форм и методов работы медицинских работников, специалистов, психолога, педагогов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Самоанализ педагогов;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Опрос;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Оценочные листы;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Экспресс – диагностика мероприятий;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Наблюдения;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Собеседование с детьми;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/>
                        <a:t>Учет активности родителей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122" name="Picture 2" descr="C:\Documents and Settings\Доу 13\Рабочий стол\4475393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CFCFC"/>
              </a:clrFrom>
              <a:clrTo>
                <a:srgbClr val="FCFC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4857760"/>
            <a:ext cx="2143140" cy="1428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071546"/>
            <a:ext cx="6248400" cy="57943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Взаимодействие с социальными партнерами</a:t>
            </a:r>
          </a:p>
        </p:txBody>
      </p:sp>
      <p:graphicFrame>
        <p:nvGraphicFramePr>
          <p:cNvPr id="4" name="Содержимое 8"/>
          <p:cNvGraphicFramePr>
            <a:graphicFrameLocks/>
          </p:cNvGraphicFramePr>
          <p:nvPr/>
        </p:nvGraphicFramePr>
        <p:xfrm>
          <a:off x="357158" y="178592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fountainpen_dripping_hg_clr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953000"/>
            <a:ext cx="1466850" cy="124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000108"/>
            <a:ext cx="6248400" cy="57943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Организация работы с населением</a:t>
            </a: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1714480" y="2000240"/>
          <a:ext cx="5786478" cy="398578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429024"/>
                <a:gridCol w="2357454"/>
              </a:tblGrid>
              <a:tr h="5548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Дни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открытых дверей </a:t>
                      </a:r>
                      <a:endParaRPr lang="ru-RU" sz="16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для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</a:rPr>
                        <a:t>непосещающих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 ГБДОУ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600" b="0" dirty="0" smtClean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апрель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837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Консультативный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пункт  служб сопровождения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(логопед, психолог, музыкальный руководитель, руководитель ФИЗО)  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в течение учебного года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00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Реклама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в газете «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</a:rPr>
                        <a:t>Кронштадтский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 вестник» (статьи о работе ГБДОУ)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в течение учебного года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0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Работа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сайта ГБДОУ в системе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интернет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Круглый год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00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</a:rPr>
                        <a:t>Разработка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рекламных буклетов учреждения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в течение учебного года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4" descr="fountainpen_dripping_hg_clr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953000"/>
            <a:ext cx="1466850" cy="124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Организация контроля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14480" y="2214554"/>
          <a:ext cx="5715040" cy="370046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26639"/>
                <a:gridCol w="1773889"/>
                <a:gridCol w="1714512"/>
              </a:tblGrid>
              <a:tr h="10572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kern="1200" dirty="0" smtClean="0">
                          <a:solidFill>
                            <a:schemeClr val="tx1"/>
                          </a:solidFill>
                        </a:rPr>
                        <a:t>Тематическая проверка</a:t>
                      </a:r>
                    </a:p>
                    <a:p>
                      <a:pPr algn="ctr"/>
                      <a:endParaRPr lang="ru-RU" sz="180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none" kern="1200" dirty="0" smtClean="0">
                          <a:solidFill>
                            <a:schemeClr val="tx1"/>
                          </a:solidFill>
                        </a:rPr>
                        <a:t>Смотры</a:t>
                      </a:r>
                    </a:p>
                    <a:p>
                      <a:pPr algn="ctr"/>
                      <a:endParaRPr lang="ru-RU" sz="180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9705" algn="ctr">
                        <a:spcAft>
                          <a:spcPts val="600"/>
                        </a:spcAft>
                      </a:pPr>
                      <a:r>
                        <a:rPr lang="ru-RU" sz="1800" b="0" u="none" dirty="0">
                          <a:solidFill>
                            <a:schemeClr val="tx1"/>
                          </a:solidFill>
                        </a:rPr>
                        <a:t>Вторичный контроль</a:t>
                      </a:r>
                      <a:endParaRPr lang="ru-RU" sz="1800" b="0" u="none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319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b="0" u="none" kern="1200" dirty="0" smtClean="0">
                          <a:solidFill>
                            <a:schemeClr val="tx1"/>
                          </a:solidFill>
                        </a:rPr>
                        <a:t>Эффективность работы по организации познавательно-исследовательской деятельности.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b="0" u="none" kern="1200" dirty="0" smtClean="0">
                          <a:solidFill>
                            <a:schemeClr val="tx1"/>
                          </a:solidFill>
                        </a:rPr>
                        <a:t>Сотрудничество с родителями.</a:t>
                      </a:r>
                      <a:endParaRPr lang="ru-RU" sz="180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b="0" u="none" kern="1200" dirty="0" smtClean="0">
                          <a:solidFill>
                            <a:schemeClr val="tx1"/>
                          </a:solidFill>
                        </a:rPr>
                        <a:t>Смотры участков по сезонам.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b="0" u="none" kern="1200" dirty="0" smtClean="0">
                          <a:solidFill>
                            <a:schemeClr val="tx1"/>
                          </a:solidFill>
                        </a:rPr>
                        <a:t>Смотры выносного материала для прогулок.</a:t>
                      </a:r>
                      <a:endParaRPr lang="ru-RU" sz="180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800" b="0" u="none" kern="1200" dirty="0" smtClean="0">
                          <a:solidFill>
                            <a:schemeClr val="tx1"/>
                          </a:solidFill>
                        </a:rPr>
                        <a:t>Предметно-развивающее пространство ГБДОУ.</a:t>
                      </a:r>
                      <a:endParaRPr lang="ru-RU" sz="180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 descr="fountainpen_dripping_hg_clr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15140" y="4786322"/>
            <a:ext cx="1466850" cy="124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142984"/>
            <a:ext cx="6248400" cy="57943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Творческая лаборатория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785926"/>
            <a:ext cx="5791200" cy="225742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              «</a:t>
            </a:r>
            <a:r>
              <a:rPr lang="ru-RU" dirty="0" smtClean="0">
                <a:solidFill>
                  <a:schemeClr val="tx1"/>
                </a:solidFill>
              </a:rPr>
              <a:t>Интеграция опытно-экспериментальной деятельности дошкольников с другими видами деятельности в детском саду»</a:t>
            </a:r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</a:rPr>
              <a:t>(в течение года)</a:t>
            </a:r>
          </a:p>
          <a:p>
            <a:endParaRPr lang="ru-RU" dirty="0"/>
          </a:p>
        </p:txBody>
      </p:sp>
      <p:pic>
        <p:nvPicPr>
          <p:cNvPr id="4099" name="Picture 3" descr="C:\Documents and Settings\Доу 13\Рабочий стол\самои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5909" r="3488" b="6881"/>
          <a:stretch>
            <a:fillRect/>
          </a:stretch>
        </p:blipFill>
        <p:spPr bwMode="auto">
          <a:xfrm>
            <a:off x="4500561" y="3429000"/>
            <a:ext cx="3584889" cy="2571768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00166" y="1000108"/>
            <a:ext cx="4786346" cy="857256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Девиз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педагогов: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4414" y="1857364"/>
            <a:ext cx="6357982" cy="2400304"/>
          </a:xfrm>
          <a:ln w="28575"/>
        </p:spPr>
        <p:txBody>
          <a:bodyPr/>
          <a:lstStyle/>
          <a:p>
            <a:pPr>
              <a:buNone/>
            </a:pPr>
            <a:r>
              <a:rPr lang="ru-RU" sz="6000" b="1" dirty="0" smtClean="0">
                <a:solidFill>
                  <a:srgbClr val="00B0F0"/>
                </a:solidFill>
              </a:rPr>
              <a:t>«Дарим 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00B0F0"/>
                </a:solidFill>
              </a:rPr>
              <a:t> </a:t>
            </a:r>
            <a:r>
              <a:rPr lang="ru-RU" sz="6000" b="1" dirty="0" smtClean="0">
                <a:solidFill>
                  <a:srgbClr val="00B0F0"/>
                </a:solidFill>
              </a:rPr>
              <a:t>      детям </a:t>
            </a:r>
          </a:p>
          <a:p>
            <a:pPr>
              <a:buNone/>
            </a:pPr>
            <a:r>
              <a:rPr lang="ru-RU" sz="6000" b="1" dirty="0" smtClean="0">
                <a:solidFill>
                  <a:srgbClr val="00B0F0"/>
                </a:solidFill>
              </a:rPr>
              <a:t> </a:t>
            </a:r>
            <a:r>
              <a:rPr lang="ru-RU" sz="6000" b="1" dirty="0" smtClean="0">
                <a:solidFill>
                  <a:srgbClr val="00B0F0"/>
                </a:solidFill>
              </a:rPr>
              <a:t>         радость»</a:t>
            </a:r>
            <a:endParaRPr lang="ru-RU" sz="6000" b="1" dirty="0" smtClean="0">
              <a:solidFill>
                <a:srgbClr val="00B0F0"/>
              </a:solidFill>
            </a:endParaRPr>
          </a:p>
          <a:p>
            <a:endParaRPr lang="en-US" dirty="0"/>
          </a:p>
        </p:txBody>
      </p:sp>
      <p:pic>
        <p:nvPicPr>
          <p:cNvPr id="9220" name="Picture 4" descr="fountainpen_dripping_hg_clr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953000"/>
            <a:ext cx="1466850" cy="124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000108"/>
            <a:ext cx="7143800" cy="357190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Анализ работы  организации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571612"/>
            <a:ext cx="6643734" cy="4714908"/>
          </a:xfrm>
        </p:spPr>
        <p:txBody>
          <a:bodyPr/>
          <a:lstStyle/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Успешные показатели в деятельности: </a:t>
            </a:r>
          </a:p>
          <a:p>
            <a:pPr>
              <a:lnSpc>
                <a:spcPts val="1200"/>
              </a:lnSpc>
            </a:pPr>
            <a:r>
              <a:rPr lang="ru-RU" sz="1800" dirty="0" smtClean="0">
                <a:solidFill>
                  <a:schemeClr val="tx1"/>
                </a:solidFill>
              </a:rPr>
              <a:t>сложился перспективный, творческий коллектив педагогов, имеющих потенциал к профессиональному развитию;</a:t>
            </a:r>
          </a:p>
          <a:p>
            <a:pPr>
              <a:lnSpc>
                <a:spcPts val="1200"/>
              </a:lnSpc>
            </a:pPr>
            <a:r>
              <a:rPr lang="ru-RU" sz="1800" dirty="0" smtClean="0">
                <a:solidFill>
                  <a:schemeClr val="tx1"/>
                </a:solidFill>
              </a:rPr>
              <a:t> хороший уровень освоения детьми ОП;</a:t>
            </a:r>
          </a:p>
          <a:p>
            <a:pPr>
              <a:lnSpc>
                <a:spcPts val="1200"/>
              </a:lnSpc>
            </a:pPr>
            <a:r>
              <a:rPr lang="ru-RU" sz="1800" dirty="0" smtClean="0">
                <a:solidFill>
                  <a:schemeClr val="tx1"/>
                </a:solidFill>
              </a:rPr>
              <a:t>создана предметно-пространственная среда </a:t>
            </a:r>
            <a:r>
              <a:rPr lang="ru-RU" sz="1800" dirty="0" smtClean="0">
                <a:solidFill>
                  <a:schemeClr val="tx1"/>
                </a:solidFill>
              </a:rPr>
              <a:t>для всестороннего </a:t>
            </a:r>
            <a:r>
              <a:rPr lang="ru-RU" sz="1800" dirty="0" smtClean="0">
                <a:solidFill>
                  <a:schemeClr val="tx1"/>
                </a:solidFill>
              </a:rPr>
              <a:t>развитию дошкольников;</a:t>
            </a:r>
          </a:p>
          <a:p>
            <a:pPr>
              <a:lnSpc>
                <a:spcPts val="1200"/>
              </a:lnSpc>
            </a:pP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улучшилась материально-техническая база учреждения;</a:t>
            </a:r>
          </a:p>
          <a:p>
            <a:pPr>
              <a:lnSpc>
                <a:spcPts val="1200"/>
              </a:lnSpc>
            </a:pPr>
            <a:r>
              <a:rPr lang="ru-RU" sz="1800" dirty="0" smtClean="0">
                <a:solidFill>
                  <a:schemeClr val="tx1"/>
                </a:solidFill>
              </a:rPr>
              <a:t>повысился уровень компетентности педагогов в умении проектировать и организовывать образовательный процесс в соответствии с ФГОС.;</a:t>
            </a:r>
          </a:p>
          <a:p>
            <a:pPr>
              <a:lnSpc>
                <a:spcPts val="1200"/>
              </a:lnSpc>
            </a:pPr>
            <a:r>
              <a:rPr lang="ru-RU" sz="1800" dirty="0" smtClean="0">
                <a:solidFill>
                  <a:schemeClr val="tx1"/>
                </a:solidFill>
              </a:rPr>
              <a:t>создана технология деятельностного подхода по всем возрастным группам;</a:t>
            </a:r>
          </a:p>
          <a:p>
            <a:pPr>
              <a:lnSpc>
                <a:spcPts val="1200"/>
              </a:lnSpc>
            </a:pPr>
            <a:r>
              <a:rPr lang="ru-RU" sz="1800" dirty="0" smtClean="0">
                <a:solidFill>
                  <a:schemeClr val="tx1"/>
                </a:solidFill>
              </a:rPr>
              <a:t>активизировалась работа по использованию электронных образовательных ресурсов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  <a:endParaRPr lang="ru-RU" sz="18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          Актуальные </a:t>
            </a:r>
            <a:r>
              <a:rPr lang="ru-RU" sz="1800" dirty="0" smtClean="0">
                <a:solidFill>
                  <a:schemeClr val="tx1"/>
                </a:solidFill>
              </a:rPr>
              <a:t>проблемы:</a:t>
            </a:r>
          </a:p>
          <a:p>
            <a:pPr>
              <a:lnSpc>
                <a:spcPts val="1200"/>
              </a:lnSpc>
            </a:pPr>
            <a:r>
              <a:rPr lang="ru-RU" sz="1800" dirty="0" smtClean="0">
                <a:solidFill>
                  <a:schemeClr val="tx1"/>
                </a:solidFill>
              </a:rPr>
              <a:t>работа </a:t>
            </a:r>
            <a:r>
              <a:rPr lang="ru-RU" sz="1800" dirty="0" smtClean="0">
                <a:solidFill>
                  <a:schemeClr val="tx1"/>
                </a:solidFill>
              </a:rPr>
              <a:t>по укреплению здоровья детей;</a:t>
            </a:r>
          </a:p>
          <a:p>
            <a:pPr>
              <a:lnSpc>
                <a:spcPts val="1200"/>
              </a:lnSpc>
            </a:pPr>
            <a:r>
              <a:rPr lang="ru-RU" sz="1800" dirty="0" smtClean="0">
                <a:solidFill>
                  <a:schemeClr val="tx1"/>
                </a:solidFill>
              </a:rPr>
              <a:t>повышение компетентности родителей в вопросах оздоровления детей;</a:t>
            </a:r>
          </a:p>
          <a:p>
            <a:pPr>
              <a:lnSpc>
                <a:spcPts val="1200"/>
              </a:lnSpc>
            </a:pPr>
            <a:r>
              <a:rPr lang="ru-RU" sz="1800" dirty="0" smtClean="0">
                <a:solidFill>
                  <a:schemeClr val="tx1"/>
                </a:solidFill>
              </a:rPr>
              <a:t>продолжение работы по внедрению здоровьесберегающих технологий при организации деятельности с детьми. </a:t>
            </a:r>
          </a:p>
          <a:p>
            <a:pPr>
              <a:buNone/>
            </a:pPr>
            <a:endParaRPr lang="ru-RU" sz="1800" dirty="0"/>
          </a:p>
        </p:txBody>
      </p:sp>
      <p:pic>
        <p:nvPicPr>
          <p:cNvPr id="5" name="Picture 4" descr="fountainpen_dripping_hg_clr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58082" y="5072074"/>
            <a:ext cx="1204938" cy="1019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928670"/>
            <a:ext cx="3643338" cy="579438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Задачи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на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год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1785926"/>
            <a:ext cx="5791200" cy="4525963"/>
          </a:xfrm>
        </p:spPr>
        <p:txBody>
          <a:bodyPr/>
          <a:lstStyle/>
          <a:p>
            <a:pPr lvl="0">
              <a:lnSpc>
                <a:spcPts val="1600"/>
              </a:lnSpc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1. Реализация системы непрерывного профессионального развития и повышение профессиональной компетентности педагогов:</a:t>
            </a:r>
          </a:p>
          <a:p>
            <a:pPr lvl="0">
              <a:lnSpc>
                <a:spcPts val="1600"/>
              </a:lnSpc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2. Обеспечение охраны и укрепления физического и психического здоровья детей, их эмоционального благополучия:</a:t>
            </a:r>
          </a:p>
          <a:p>
            <a:pPr lvl="0">
              <a:lnSpc>
                <a:spcPts val="1600"/>
              </a:lnSpc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3. Повышение качества образовательного процесса:</a:t>
            </a:r>
          </a:p>
          <a:p>
            <a:pPr lvl="0">
              <a:lnSpc>
                <a:spcPts val="1600"/>
              </a:lnSpc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4. Развитие у детей познавательной активности, любознательности, стремления к самостоятельному познанию и размышлению через детское экспериментирование.</a:t>
            </a:r>
          </a:p>
          <a:p>
            <a:pPr lvl="0">
              <a:lnSpc>
                <a:spcPts val="1600"/>
              </a:lnSpc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5. Активизация работы по взаимодействию ДО с социальными партнерами.</a:t>
            </a:r>
          </a:p>
          <a:p>
            <a:pPr lvl="0">
              <a:lnSpc>
                <a:spcPts val="1600"/>
              </a:lnSpc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6. Укрепление материально-технической базы ДО в соответствии с требованиями ФГОС.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4" descr="fountainpen_dripping_hg_clr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768" y="5072074"/>
            <a:ext cx="1276376" cy="1080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1214422"/>
            <a:ext cx="5357850" cy="579438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Организация 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образовательного 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пространства </a:t>
            </a: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85918" y="2285992"/>
            <a:ext cx="5791200" cy="3829064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В ГБДОУ  развивающая предметно-пространственная среда обеспечивает максимальную реализацию    образовательного потенциала  всего пространства организации,  групп, территории ГБДОУ, приспособленной для реализации образовательной программы.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Оснащение материальных объектов деятельности ребенка предполагает смену в соответствии с тематическим планированием образовательного процесса.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4" name="Picture 4" descr="fountainpen_dripping_hg_clr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953000"/>
            <a:ext cx="1466850" cy="124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1000108"/>
            <a:ext cx="6248400" cy="579438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Сведения о </a:t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педагогических кадрах</a:t>
            </a:r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/>
        </p:nvGraphicFramePr>
        <p:xfrm>
          <a:off x="1000100" y="1285860"/>
          <a:ext cx="5572164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Содержимое 3"/>
          <p:cNvGraphicFramePr>
            <a:graphicFrameLocks/>
          </p:cNvGraphicFramePr>
          <p:nvPr/>
        </p:nvGraphicFramePr>
        <p:xfrm>
          <a:off x="1428728" y="2786058"/>
          <a:ext cx="6143668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1714480" y="4214818"/>
          <a:ext cx="6572296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857232"/>
            <a:ext cx="6248400" cy="579438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Педагогические советы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643042" y="1500174"/>
          <a:ext cx="5786478" cy="4206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429156"/>
                <a:gridCol w="1357322"/>
              </a:tblGrid>
              <a:tr h="853781"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</a:rPr>
                        <a:t>1.</a:t>
                      </a:r>
                      <a:r>
                        <a:rPr lang="ru-RU" sz="1800" b="0" kern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</a:rPr>
                        <a:t>Задачи и приоритетные направления развития  ГБДОУ на 2015-2016 год.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</a:rPr>
                        <a:t>Сентябрь</a:t>
                      </a:r>
                      <a:endParaRPr lang="ru-RU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0750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</a:rPr>
                        <a:t>2.Развитие познавательно-исследовательской деятельности через организацию проектной деятельности и детского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</a:rPr>
                        <a:t>экспериментирования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</a:rPr>
                        <a:t>Ноябрь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0715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</a:rPr>
                        <a:t>3.Современный детский сад: здоровьесберегающее и здоровьеформирующее пространство детства» 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</a:rPr>
                        <a:t>февраль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394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</a:rPr>
                        <a:t>4. Итоги работы за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</a:rPr>
                        <a:t>2015-2016гг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</a:rPr>
                        <a:t>Май</a:t>
                      </a:r>
                      <a:endParaRPr lang="ru-RU" sz="1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Picture 4" descr="fountainpen_dripping_hg_clr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768" y="5072074"/>
            <a:ext cx="1204938" cy="1019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7429552" cy="57943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Консультации для педагогов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643042" y="1500174"/>
          <a:ext cx="5762643" cy="454151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57586"/>
                <a:gridCol w="1357322"/>
                <a:gridCol w="1047735"/>
              </a:tblGrid>
              <a:tr h="5242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u="sng" dirty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Повторяем правила Сан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</a:rPr>
                        <a:t>ПиН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</a:rPr>
                        <a:t>Медсестр</a:t>
                      </a:r>
                      <a:endParaRPr lang="ru-RU" sz="14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Сентябрь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788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Технологии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эффективного взаимодействия с семьёй.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Ст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воспитатель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</a:rPr>
                        <a:t>Сентябрь </a:t>
                      </a:r>
                      <a:endParaRPr lang="ru-RU" sz="14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468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Психологический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комфорт ребенка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в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детском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саду.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Педагоги-психологи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Октябрь 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32027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Индивидуализация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предметно-пространственной среды в группе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Ст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воспитатель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Октябрь 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468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Искусство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говорить с детьми.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Учителя-логопеды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Ноябрь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15775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«Тайм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– менеджмент современного педагога» (справочник педагога-психолога №5 2015г декабрь.)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Педагоги-психологи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Декабрь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788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Стандартизации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в области физического воспитания.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Ст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воспитатель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Я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нварь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5468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Организация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деятельности детей в летний период.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Ст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воспитатель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А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прель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7887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Организация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закаливания летом.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</a:rPr>
                        <a:t>Врач</a:t>
                      </a:r>
                      <a:endParaRPr lang="ru-RU" sz="14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</a:rPr>
                        <a:t>М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ай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6" name="Picture 4" descr="fountainpen_dripping_hg_clr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86644" y="5143512"/>
            <a:ext cx="1241744" cy="105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Открытые мероприятия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28" y="1571612"/>
          <a:ext cx="6238892" cy="3898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958"/>
                <a:gridCol w="1857388"/>
                <a:gridCol w="1452546"/>
              </a:tblGrid>
              <a:tr h="922821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1.</a:t>
                      </a:r>
                      <a:r>
                        <a:rPr lang="ru-RU" sz="1800" b="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НОД 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Познавательно-исследовательская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endParaRPr lang="ru-RU" sz="18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Матвеева А.В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Октябрь</a:t>
                      </a:r>
                    </a:p>
                  </a:txBody>
                  <a:tcPr marL="68580" marR="68580" marT="0" marB="0"/>
                </a:tc>
              </a:tr>
              <a:tr h="567890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2.   НОД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Познавательная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Феоктистова Н.С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Ноябрь</a:t>
                      </a:r>
                    </a:p>
                  </a:txBody>
                  <a:tcPr marL="68580" marR="68580" marT="0" marB="0"/>
                </a:tc>
              </a:tr>
              <a:tr h="567890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 startAt="3"/>
                        <a:tabLst>
                          <a:tab pos="228600" algn="l"/>
                        </a:tabLs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НОД 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Познавательно-исследовательская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endParaRPr lang="ru-RU" sz="18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 err="1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Яушкина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 Е.Н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Декабрь </a:t>
                      </a:r>
                    </a:p>
                  </a:txBody>
                  <a:tcPr marL="68580" marR="68580" marT="0" marB="0"/>
                </a:tc>
              </a:tr>
              <a:tr h="567890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4.   НОД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Коммуникативная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Короткая Л.А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Январь 2016</a:t>
                      </a:r>
                    </a:p>
                  </a:txBody>
                  <a:tcPr marL="68580" marR="68580" marT="0" marB="0"/>
                </a:tc>
              </a:tr>
              <a:tr h="567890"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60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5.   НОД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Конструирования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Парафейник И.Д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Март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5" name="Picture 4" descr="fountainpen_dripping_hg_clr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58082" y="5143512"/>
            <a:ext cx="1133500" cy="959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ibble_pad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cribble_pa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ribble_pa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ribble_pa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ribble_pa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ribble_pa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ribble_pa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ribble_pa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ribble_pa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ribble_pa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ribble_pa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ribble_pa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ribble_pa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</TotalTime>
  <Words>788</Words>
  <Application>Microsoft Office PowerPoint</Application>
  <PresentationFormat>Экран (4:3)</PresentationFormat>
  <Paragraphs>189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scribble_pad</vt:lpstr>
      <vt:lpstr>Государственное бюджетное дошкольное образовательное учреждение детский сад № 13 комбинированного вида  Кронштадтского района Санкт-Петербурга </vt:lpstr>
      <vt:lpstr>Девиз педагогов:</vt:lpstr>
      <vt:lpstr>Анализ работы  организации</vt:lpstr>
      <vt:lpstr>Задачи на год</vt:lpstr>
      <vt:lpstr>Организация  образовательного  пространства </vt:lpstr>
      <vt:lpstr>Сведения о    педагогических кадрах</vt:lpstr>
      <vt:lpstr>Педагогические советы</vt:lpstr>
      <vt:lpstr>Консультации для педагогов</vt:lpstr>
      <vt:lpstr>Открытые мероприятия</vt:lpstr>
      <vt:lpstr>Конкурсы для педагогов</vt:lpstr>
      <vt:lpstr>Выставки детского и родительского творчества</vt:lpstr>
      <vt:lpstr>Аттестация педагогических кадров</vt:lpstr>
      <vt:lpstr>Взаимодействие  с семьями воспитанников</vt:lpstr>
      <vt:lpstr>Взаимодействие с социальными партнерами</vt:lpstr>
      <vt:lpstr>Организация работы с населением</vt:lpstr>
      <vt:lpstr>Организация контроля</vt:lpstr>
      <vt:lpstr>Творческая лаборатория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18</cp:revision>
  <dcterms:created xsi:type="dcterms:W3CDTF">2013-03-05T15:13:50Z</dcterms:created>
  <dcterms:modified xsi:type="dcterms:W3CDTF">2015-06-18T09:32:56Z</dcterms:modified>
</cp:coreProperties>
</file>