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21F"/>
    <a:srgbClr val="FF3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8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2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14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4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84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48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1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8B0CA-157F-4D7B-8368-43E1AB0E4D90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B54D1-5A83-42B1-970F-ACA793163D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91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openxmlformats.org/officeDocument/2006/relationships/slide" Target="slide3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9.wdp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24.png"/><Relationship Id="rId12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jpg"/><Relationship Id="rId5" Type="http://schemas.microsoft.com/office/2007/relationships/hdphoto" Target="../media/hdphoto13.wdp"/><Relationship Id="rId10" Type="http://schemas.microsoft.com/office/2007/relationships/hdphoto" Target="../media/hdphoto15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6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slide" Target="slide3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web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9C72B8-C2A6-4FCB-9430-F56123B673AA}"/>
              </a:ext>
            </a:extLst>
          </p:cNvPr>
          <p:cNvSpPr txBox="1"/>
          <p:nvPr/>
        </p:nvSpPr>
        <p:spPr>
          <a:xfrm>
            <a:off x="165652" y="0"/>
            <a:ext cx="11860695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5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ВИКТОРИНУ ПОДГОТОВИЛИ:</a:t>
            </a:r>
          </a:p>
          <a:p>
            <a:pPr algn="ctr"/>
            <a:endParaRPr lang="ru-RU" sz="5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ГАЗИЕВА А.М.</a:t>
            </a:r>
          </a:p>
          <a:p>
            <a:pPr algn="ctr"/>
            <a:r>
              <a:rPr kumimoji="0" lang="ru-RU" sz="5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ГРОМОВА Н.Г.</a:t>
            </a:r>
          </a:p>
          <a:p>
            <a:pPr algn="ctr"/>
            <a:r>
              <a:rPr kumimoji="0" lang="ru-RU" sz="5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СУРКОВА А.М.</a:t>
            </a:r>
          </a:p>
          <a:p>
            <a:pPr algn="ctr"/>
            <a:r>
              <a:rPr lang="ru-RU" sz="5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ФЕОКТИСТОВА Н.С. КОРМИЛИЦЫНА Е.С.</a:t>
            </a:r>
          </a:p>
          <a:p>
            <a:pPr algn="ctr"/>
            <a:endParaRPr kumimoji="0" lang="ru-RU" sz="5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3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3285" y="57748"/>
            <a:ext cx="6525430" cy="120032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соединяет остров Котлин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городом Санкт-Петербург?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76156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71450" y="6033751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90622" y="5765071"/>
            <a:ext cx="3410756" cy="1107996"/>
          </a:xfrm>
          <a:prstGeom prst="rect">
            <a:avLst/>
          </a:prstGeom>
          <a:solidFill>
            <a:schemeClr val="bg1"/>
          </a:solidFill>
          <a:effectLst>
            <a:softEdge rad="2159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ДАМБА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000444" y="6033751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</p:spTree>
    <p:extLst>
      <p:ext uri="{BB962C8B-B14F-4D97-AF65-F5344CB8AC3E}">
        <p14:creationId xmlns:p14="http://schemas.microsoft.com/office/powerpoint/2010/main" val="20813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75" y="0"/>
            <a:ext cx="9620250" cy="646331"/>
          </a:xfrm>
          <a:prstGeom prst="rect">
            <a:avLst/>
          </a:prstGeom>
          <a:solidFill>
            <a:schemeClr val="bg1"/>
          </a:solidFill>
          <a:effectLst>
            <a:softEdge rad="1651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какой улице находится наш детский сад?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8843" y="3090446"/>
            <a:ext cx="537157" cy="215444"/>
          </a:xfrm>
          <a:prstGeom prst="rect">
            <a:avLst/>
          </a:prstGeom>
          <a:solidFill>
            <a:schemeClr val="bg1"/>
          </a:solidFill>
          <a:effectLst>
            <a:softEdge rad="2413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" b="97458" l="439" r="99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9" r="3789"/>
          <a:stretch/>
        </p:blipFill>
        <p:spPr>
          <a:xfrm>
            <a:off x="170646" y="925702"/>
            <a:ext cx="4480867" cy="250329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70646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10072353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</p:spTree>
    <p:extLst>
      <p:ext uri="{BB962C8B-B14F-4D97-AF65-F5344CB8AC3E}">
        <p14:creationId xmlns:p14="http://schemas.microsoft.com/office/powerpoint/2010/main" val="13731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1123" y="-71256"/>
            <a:ext cx="6029753" cy="646331"/>
          </a:xfrm>
          <a:prstGeom prst="rect">
            <a:avLst/>
          </a:prstGeom>
          <a:solidFill>
            <a:schemeClr val="bg1"/>
          </a:solidFill>
          <a:effectLst>
            <a:softEdge rad="1143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Кто спрятался за якорями?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2F20AE9-8600-4CB9-ABBD-6E5C8B1EB169}"/>
              </a:ext>
            </a:extLst>
          </p:cNvPr>
          <p:cNvGrpSpPr/>
          <p:nvPr/>
        </p:nvGrpSpPr>
        <p:grpSpPr>
          <a:xfrm>
            <a:off x="575100" y="-220881"/>
            <a:ext cx="11248443" cy="8258137"/>
            <a:chOff x="575100" y="-220881"/>
            <a:chExt cx="11248443" cy="825813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DBCFE9-E3C5-4BD1-B804-64802CC9D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100" y="-220881"/>
              <a:ext cx="11248443" cy="8258137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EF70014-AC9E-4268-9990-9A949694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63" b="100000" l="2030" r="989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V="1">
              <a:off x="2248486" y="1175749"/>
              <a:ext cx="2223458" cy="263101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A5AD905-1863-4342-80CC-8DF40F023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8" b="99556" l="1778" r="100000">
                          <a14:foregroundMark x1="44889" y1="17778" x2="46667" y2="17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68758" y="692819"/>
              <a:ext cx="2539482" cy="2312412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770260D-A071-4600-9AB2-743E800DC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122" l="1266" r="100000">
                          <a14:backgroundMark x1="17722" y1="8451" x2="9283" y2="42723"/>
                          <a14:backgroundMark x1="14346" y1="42723" x2="40084" y2="57746"/>
                          <a14:backgroundMark x1="65401" y1="7512" x2="91139" y2="19249"/>
                          <a14:backgroundMark x1="62447" y1="57746" x2="94937" y2="309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717926">
              <a:off x="1644123" y="1415368"/>
              <a:ext cx="3613222" cy="479220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5A78BA5-3019-461E-9305-239E71C9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8667" l="0" r="100000">
                          <a14:foregroundMark x1="48214" y1="29778" x2="48214" y2="29778"/>
                          <a14:foregroundMark x1="62946" y1="35111" x2="62946" y2="35111"/>
                          <a14:foregroundMark x1="67857" y1="40444" x2="67857" y2="40444"/>
                          <a14:foregroundMark x1="69196" y1="57333" x2="69196" y2="57333"/>
                          <a14:foregroundMark x1="53125" y1="68889" x2="53125" y2="68889"/>
                          <a14:foregroundMark x1="48214" y1="59111" x2="48214" y2="59111"/>
                          <a14:foregroundMark x1="42411" y1="54222" x2="42411" y2="54222"/>
                          <a14:foregroundMark x1="43304" y1="44889" x2="43304" y2="44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26626" y="2228686"/>
              <a:ext cx="4669498" cy="427095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6DDE0EF-7BA4-4314-AAF1-D6BA6E10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9600" l="0" r="98515">
                          <a14:backgroundMark x1="16337" y1="5600" x2="17327" y2="23600"/>
                          <a14:backgroundMark x1="50000" y1="12800" x2="53465" y2="13600"/>
                          <a14:backgroundMark x1="22772" y1="50400" x2="39109" y2="63200"/>
                          <a14:backgroundMark x1="39604" y1="89600" x2="58416" y2="91600"/>
                          <a14:backgroundMark x1="14851" y1="33200" x2="19307" y2="344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869385">
              <a:off x="7080129" y="1254709"/>
              <a:ext cx="4008580" cy="4517510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D9957D1-A6CB-49F4-9232-7591832A167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099" y="-220881"/>
            <a:ext cx="11248443" cy="825813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0A34DD-E322-430F-A4E3-10AF0189A0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432" y="-71256"/>
            <a:ext cx="10253891" cy="75956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2242974" y="5836118"/>
            <a:ext cx="7812729" cy="1107996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</a:t>
            </a:r>
            <a:r>
              <a:rPr lang="ru-RU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СОБОР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15" action="ppaction://hlinksldjump"/>
          </p:cNvPr>
          <p:cNvSpPr/>
          <p:nvPr/>
        </p:nvSpPr>
        <p:spPr>
          <a:xfrm>
            <a:off x="10259848" y="6162694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997" y="6188598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9264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7574" y="1448025"/>
            <a:ext cx="630876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Загадка</a:t>
            </a:r>
          </a:p>
          <a:p>
            <a:pPr lvl="0" algn="just">
              <a:defRPr/>
            </a:pPr>
            <a:r>
              <a:rPr lang="ru-RU" sz="4400" b="1" dirty="0">
                <a:solidFill>
                  <a:srgbClr val="002060"/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rPr>
              <a:t>Когда на улице жара, Спешит туда вся детвора.</a:t>
            </a:r>
          </a:p>
          <a:p>
            <a:pPr lvl="0" algn="just">
              <a:defRPr/>
            </a:pPr>
            <a:r>
              <a:rPr lang="ru-RU" sz="4400" b="1" dirty="0">
                <a:solidFill>
                  <a:srgbClr val="002060"/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rPr>
              <a:t>И если там откроют кран,</a:t>
            </a:r>
          </a:p>
          <a:p>
            <a:pPr lvl="0" algn="just">
              <a:defRPr/>
            </a:pPr>
            <a:r>
              <a:rPr lang="ru-RU" sz="4400" b="1" dirty="0">
                <a:solidFill>
                  <a:srgbClr val="002060"/>
                </a:solidFill>
                <a:latin typeface="Bahnschrift SemiCondensed" panose="020B0502040204020203" pitchFamily="34" charset="0"/>
                <a:cs typeface="Times New Roman" panose="02020603050405020304" pitchFamily="18" charset="0"/>
              </a:rPr>
              <a:t>Из-под земли забьёт…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Semi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E10F5-A5CD-4905-9E24-FBD578EF5A3E}"/>
              </a:ext>
            </a:extLst>
          </p:cNvPr>
          <p:cNvSpPr txBox="1"/>
          <p:nvPr/>
        </p:nvSpPr>
        <p:spPr>
          <a:xfrm>
            <a:off x="1014344" y="64811"/>
            <a:ext cx="10455231" cy="646331"/>
          </a:xfrm>
          <a:prstGeom prst="rect">
            <a:avLst/>
          </a:prstGeom>
          <a:solidFill>
            <a:schemeClr val="bg1"/>
          </a:solidFill>
          <a:effectLst>
            <a:softEdge rad="13970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Одно из излюбленных мест жителей Кронштадта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>
          <a:xfrm>
            <a:off x="0" y="0"/>
            <a:ext cx="12192000" cy="6830391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46846" y="6062792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9443" y="5805008"/>
            <a:ext cx="5112913" cy="1107996"/>
          </a:xfrm>
          <a:prstGeom prst="rect">
            <a:avLst/>
          </a:prstGeom>
          <a:solidFill>
            <a:schemeClr val="bg1"/>
          </a:solidFill>
          <a:effectLst>
            <a:softEdge rad="3683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ФОНТАН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9996153" y="6062792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</p:spTree>
    <p:extLst>
      <p:ext uri="{BB962C8B-B14F-4D97-AF65-F5344CB8AC3E}">
        <p14:creationId xmlns:p14="http://schemas.microsoft.com/office/powerpoint/2010/main" val="39157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873A2A-4476-475A-B4F6-F4811758D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5" b="100000" l="6020" r="77258">
                        <a14:foregroundMark x1="46488" y1="27000" x2="51171" y2="27250"/>
                        <a14:backgroundMark x1="21906" y1="89375" x2="25585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5" t="18859" r="20358"/>
          <a:stretch/>
        </p:blipFill>
        <p:spPr>
          <a:xfrm flipH="1">
            <a:off x="6760698" y="2843162"/>
            <a:ext cx="2548890" cy="37376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5EF8E9-1EEA-4596-B970-39DB3D362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3958" l="15430" r="39258">
                        <a14:foregroundMark x1="24902" y1="47266" x2="30664" y2="73958"/>
                        <a14:foregroundMark x1="37012" y1="2734" x2="38086" y2="70052"/>
                        <a14:backgroundMark x1="21387" y1="3255" x2="17676" y2="14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3" r="60108" b="26964"/>
          <a:stretch/>
        </p:blipFill>
        <p:spPr>
          <a:xfrm>
            <a:off x="3317719" y="2294298"/>
            <a:ext cx="1528489" cy="33720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F3C6E04-D960-4207-BD6C-C3B30AFD99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79948" l="34180" r="52539">
                        <a14:foregroundMark x1="39063" y1="10026" x2="40820" y2="38151"/>
                        <a14:foregroundMark x1="37109" y1="39583" x2="47461" y2="51953"/>
                        <a14:foregroundMark x1="36719" y1="47786" x2="42578" y2="71615"/>
                        <a14:foregroundMark x1="36035" y1="30599" x2="36426" y2="49609"/>
                        <a14:foregroundMark x1="37305" y1="63932" x2="42578" y2="79427"/>
                        <a14:foregroundMark x1="44824" y1="68359" x2="52539" y2="76823"/>
                        <a14:foregroundMark x1="36035" y1="68099" x2="36719" y2="77734"/>
                        <a14:foregroundMark x1="35547" y1="67188" x2="34668" y2="79427"/>
                        <a14:backgroundMark x1="41992" y1="1563" x2="44141" y2="12370"/>
                        <a14:backgroundMark x1="45215" y1="3646" x2="49023" y2="5078"/>
                        <a14:backgroundMark x1="46582" y1="22396" x2="49219" y2="31771"/>
                        <a14:backgroundMark x1="43750" y1="17057" x2="44629" y2="14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95" r="47487" b="19933"/>
          <a:stretch/>
        </p:blipFill>
        <p:spPr>
          <a:xfrm>
            <a:off x="5614313" y="1103530"/>
            <a:ext cx="1043926" cy="347926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0C5079-BA10-42C7-A1FA-A3EEB34F5C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49" b="99609" l="6445" r="99805">
                        <a14:foregroundMark x1="9668" y1="35677" x2="46484" y2="75391"/>
                        <a14:foregroundMark x1="7324" y1="31510" x2="24121" y2="62891"/>
                        <a14:foregroundMark x1="21875" y1="64714" x2="51074" y2="88542"/>
                        <a14:foregroundMark x1="31836" y1="76302" x2="48730" y2="97396"/>
                        <a14:foregroundMark x1="98340" y1="40104" x2="46484" y2="77604"/>
                        <a14:foregroundMark x1="44434" y1="63151" x2="66504" y2="61068"/>
                        <a14:foregroundMark x1="46094" y1="53125" x2="45215" y2="60547"/>
                        <a14:foregroundMark x1="46191" y1="53125" x2="55664" y2="49089"/>
                        <a14:foregroundMark x1="52832" y1="39063" x2="53027" y2="50521"/>
                        <a14:foregroundMark x1="58984" y1="36328" x2="58203" y2="50130"/>
                        <a14:foregroundMark x1="46973" y1="39714" x2="51465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6" t="35036" r="29915" b="30570"/>
          <a:stretch/>
        </p:blipFill>
        <p:spPr>
          <a:xfrm>
            <a:off x="151595" y="1506376"/>
            <a:ext cx="3036155" cy="2326884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3518B89-FBE6-43EF-80F5-0190BD3D27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917" b="69250" l="40297" r="75278">
                        <a14:foregroundMark x1="46168" y1="55417" x2="47528" y2="55583"/>
                        <a14:backgroundMark x1="49691" y1="51667" x2="49320" y2="52917"/>
                        <a14:backgroundMark x1="51051" y1="53667" x2="52040" y2="51667"/>
                        <a14:backgroundMark x1="53276" y1="52667" x2="52658" y2="53833"/>
                        <a14:backgroundMark x1="53028" y1="57417" x2="54883" y2="58250"/>
                        <a14:backgroundMark x1="61867" y1="49500" x2="64030" y2="51250"/>
                        <a14:backgroundMark x1="64153" y1="48500" x2="65451" y2="49000"/>
                        <a14:backgroundMark x1="66564" y1="46417" x2="67738" y2="46833"/>
                        <a14:backgroundMark x1="68850" y1="45333" x2="69592" y2="45667"/>
                        <a14:backgroundMark x1="70334" y1="43750" x2="71014" y2="4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92" t="35452" r="23545" b="29789"/>
          <a:stretch/>
        </p:blipFill>
        <p:spPr>
          <a:xfrm>
            <a:off x="7960414" y="1103530"/>
            <a:ext cx="3563069" cy="25053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595" y="79450"/>
            <a:ext cx="11774509" cy="1200329"/>
          </a:xfrm>
          <a:prstGeom prst="rect">
            <a:avLst/>
          </a:prstGeom>
          <a:solidFill>
            <a:schemeClr val="bg1"/>
          </a:solidFill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Какая скульптурная </a:t>
            </a:r>
            <a:r>
              <a:rPr kumimoji="0" lang="ru-RU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композиция состоит из предложенных фрагментов?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4"/>
          <a:stretch/>
        </p:blipFill>
        <p:spPr>
          <a:xfrm>
            <a:off x="145773" y="79450"/>
            <a:ext cx="11888810" cy="618743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6033751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5207" y="5807154"/>
            <a:ext cx="8852695" cy="1107996"/>
          </a:xfrm>
          <a:prstGeom prst="rect">
            <a:avLst/>
          </a:prstGeom>
          <a:solidFill>
            <a:schemeClr val="bg1"/>
          </a:solidFill>
          <a:effectLst>
            <a:softEdge rad="2794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ЖЕЛАНИЙ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12" action="ppaction://hlinksldjump"/>
          </p:cNvPr>
          <p:cNvSpPr/>
          <p:nvPr/>
        </p:nvSpPr>
        <p:spPr>
          <a:xfrm>
            <a:off x="10174309" y="6033751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</p:spTree>
    <p:extLst>
      <p:ext uri="{BB962C8B-B14F-4D97-AF65-F5344CB8AC3E}">
        <p14:creationId xmlns:p14="http://schemas.microsoft.com/office/powerpoint/2010/main" val="362388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6082" y="6007788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01733" y="5750004"/>
            <a:ext cx="3537318" cy="1107996"/>
          </a:xfrm>
          <a:prstGeom prst="rect">
            <a:avLst/>
          </a:prstGeom>
          <a:solidFill>
            <a:schemeClr val="bg1"/>
          </a:solidFill>
          <a:effectLst>
            <a:softEdge rad="2032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ФОРТЫ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9963954" y="6007788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AABE65-619C-41EA-8C5F-A6B4D597F2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24" t="20498" r="6190"/>
          <a:stretch/>
        </p:blipFill>
        <p:spPr>
          <a:xfrm>
            <a:off x="6537518" y="3983302"/>
            <a:ext cx="3537317" cy="21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7B5087-5576-4D8C-A2B1-F9973F47B6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25" t="19732" b="26744"/>
          <a:stretch/>
        </p:blipFill>
        <p:spPr>
          <a:xfrm>
            <a:off x="8389254" y="2611006"/>
            <a:ext cx="3819225" cy="15088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1C416A-AC60-4AD4-9D96-8EF97A0EC3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76" t="23115" r="9759" b="27815"/>
          <a:stretch/>
        </p:blipFill>
        <p:spPr>
          <a:xfrm>
            <a:off x="773400" y="4114544"/>
            <a:ext cx="4300299" cy="18659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61120" y="0"/>
            <a:ext cx="11869759" cy="1200329"/>
          </a:xfrm>
          <a:prstGeom prst="rect">
            <a:avLst/>
          </a:prstGeom>
          <a:solidFill>
            <a:schemeClr val="bg1"/>
          </a:solidFill>
          <a:effectLst>
            <a:softEdge rad="2286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называются оборонительные сооружения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Финском заливе?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809EB7-CCEB-4318-98A4-1250352875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87" r="8772" b="39313"/>
          <a:stretch/>
        </p:blipFill>
        <p:spPr>
          <a:xfrm>
            <a:off x="-125101" y="648691"/>
            <a:ext cx="4550767" cy="1884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7AD28C-D9D3-4116-9795-5F336DB483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713" t="22332" r="12602" b="15672"/>
          <a:stretch/>
        </p:blipFill>
        <p:spPr>
          <a:xfrm>
            <a:off x="7949455" y="466465"/>
            <a:ext cx="3720762" cy="2088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79F867-476E-465B-A9F4-63D55A7116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270" t="30145" r="6481" b="12917"/>
          <a:stretch/>
        </p:blipFill>
        <p:spPr>
          <a:xfrm>
            <a:off x="-125101" y="2431828"/>
            <a:ext cx="3720762" cy="1928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3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728E8A-089B-40B7-9208-2052BAA22EBF}"/>
              </a:ext>
            </a:extLst>
          </p:cNvPr>
          <p:cNvSpPr txBox="1"/>
          <p:nvPr/>
        </p:nvSpPr>
        <p:spPr>
          <a:xfrm>
            <a:off x="192156" y="0"/>
            <a:ext cx="11807687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8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ПРОЦВЕТАЙ</a:t>
            </a:r>
          </a:p>
          <a:p>
            <a:pPr algn="ctr"/>
            <a:endParaRPr kumimoji="0" lang="ru-RU" sz="8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sz="8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ЛЮБИМЫЙ </a:t>
            </a:r>
          </a:p>
          <a:p>
            <a:pPr algn="ctr"/>
            <a:endParaRPr lang="ru-RU" sz="8800" b="1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sz="88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ГОРОД</a:t>
            </a:r>
            <a:r>
              <a:rPr kumimoji="0" lang="ru-RU" sz="8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CAAF4D-75A7-4CF1-B416-5DF2FB673815}"/>
              </a:ext>
            </a:extLst>
          </p:cNvPr>
          <p:cNvSpPr txBox="1"/>
          <p:nvPr/>
        </p:nvSpPr>
        <p:spPr>
          <a:xfrm>
            <a:off x="0" y="-171450"/>
            <a:ext cx="1219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 ДНЕМ РОЖДЕНИЯ,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88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8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ЛЮБИМЫЙ ГОРОД!</a:t>
            </a:r>
            <a:endParaRPr kumimoji="0" lang="ru-RU" sz="88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Над кронштадтом туман - Лидия Клемент from backingtracks.co">
            <a:hlinkClick r:id="" action="ppaction://media"/>
            <a:extLst>
              <a:ext uri="{FF2B5EF4-FFF2-40B4-BE49-F238E27FC236}">
                <a16:creationId xmlns:a16="http://schemas.microsoft.com/office/drawing/2014/main" id="{154EAA9C-AB4B-4140-B8E6-30DF8BCBF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84078" y="2067873"/>
            <a:ext cx="4761186" cy="4761187"/>
          </a:xfrm>
          <a:prstGeom prst="ellipse">
            <a:avLst/>
          </a:prstGeom>
          <a:solidFill>
            <a:srgbClr val="00206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hlinkClick r:id="rId3" action="ppaction://hlinksldjump"/>
          </p:cNvPr>
          <p:cNvSpPr/>
          <p:nvPr/>
        </p:nvSpPr>
        <p:spPr>
          <a:xfrm>
            <a:off x="3127250" y="2379030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3896076" y="3012379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4281611" y="3966811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3992245" y="509768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3241983" y="583621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2275305" y="613197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1359210" y="583621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8" name="Прямоугольник 17">
            <a:hlinkClick r:id="rId10" action="ppaction://hlinksldjump"/>
          </p:cNvPr>
          <p:cNvSpPr/>
          <p:nvPr/>
        </p:nvSpPr>
        <p:spPr>
          <a:xfrm>
            <a:off x="590546" y="5116463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Прямоугольник 21">
            <a:hlinkClick r:id="rId11" action="ppaction://hlinksldjump"/>
          </p:cNvPr>
          <p:cNvSpPr/>
          <p:nvPr/>
        </p:nvSpPr>
        <p:spPr>
          <a:xfrm>
            <a:off x="283149" y="3966811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Прямоугольник 22">
            <a:hlinkClick r:id="rId12" action="ppaction://hlinksldjump"/>
          </p:cNvPr>
          <p:cNvSpPr/>
          <p:nvPr/>
        </p:nvSpPr>
        <p:spPr>
          <a:xfrm>
            <a:off x="644256" y="3133240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Прямоугольник 25">
            <a:hlinkClick r:id="rId13" action="ppaction://hlinksldjump"/>
          </p:cNvPr>
          <p:cNvSpPr/>
          <p:nvPr/>
        </p:nvSpPr>
        <p:spPr>
          <a:xfrm>
            <a:off x="1321717" y="2450094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7" name="Прямоугольник 26">
            <a:hlinkClick r:id="rId14" action="ppaction://hlinksldjump"/>
          </p:cNvPr>
          <p:cNvSpPr/>
          <p:nvPr/>
        </p:nvSpPr>
        <p:spPr>
          <a:xfrm>
            <a:off x="2312672" y="2113745"/>
            <a:ext cx="578732" cy="59151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449051" y="2674790"/>
            <a:ext cx="252248" cy="3384000"/>
            <a:chOff x="745572" y="819807"/>
            <a:chExt cx="252248" cy="3384000"/>
          </a:xfrm>
          <a:solidFill>
            <a:srgbClr val="002060"/>
          </a:solidFill>
        </p:grpSpPr>
        <p:cxnSp>
          <p:nvCxnSpPr>
            <p:cNvPr id="31" name="Прямая со стрелкой 30"/>
            <p:cNvCxnSpPr/>
            <p:nvPr/>
          </p:nvCxnSpPr>
          <p:spPr>
            <a:xfrm flipH="1">
              <a:off x="871696" y="819807"/>
              <a:ext cx="11173" cy="3384000"/>
            </a:xfrm>
            <a:prstGeom prst="straightConnector1">
              <a:avLst/>
            </a:prstGeom>
            <a:grpFill/>
            <a:ln w="762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Прямоугольник 31"/>
            <p:cNvSpPr/>
            <p:nvPr/>
          </p:nvSpPr>
          <p:spPr>
            <a:xfrm>
              <a:off x="745572" y="2488407"/>
              <a:ext cx="252248" cy="1692000"/>
            </a:xfrm>
            <a:prstGeom prst="rect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Овал 1"/>
          <p:cNvSpPr/>
          <p:nvPr/>
        </p:nvSpPr>
        <p:spPr>
          <a:xfrm>
            <a:off x="2312672" y="4262571"/>
            <a:ext cx="504000" cy="504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CC54D-1B48-42DC-A187-78132E6CAEF2}"/>
              </a:ext>
            </a:extLst>
          </p:cNvPr>
          <p:cNvSpPr txBox="1"/>
          <p:nvPr/>
        </p:nvSpPr>
        <p:spPr>
          <a:xfrm>
            <a:off x="4502039" y="-241551"/>
            <a:ext cx="7834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8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ВИКТОРИНА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7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095"/>
            <a:ext cx="12192000" cy="688809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extBox 1"/>
          <p:cNvSpPr txBox="1"/>
          <p:nvPr/>
        </p:nvSpPr>
        <p:spPr>
          <a:xfrm>
            <a:off x="253470" y="57748"/>
            <a:ext cx="11685057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остров на котором стоит наш город?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4069" y="5884658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828" y="4237647"/>
            <a:ext cx="3993582" cy="1107996"/>
          </a:xfrm>
          <a:prstGeom prst="rect">
            <a:avLst/>
          </a:prstGeom>
          <a:solidFill>
            <a:schemeClr val="bg1">
              <a:alpha val="96000"/>
            </a:schemeClr>
          </a:solidFill>
          <a:effectLst>
            <a:softEdge rad="228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КОТЛИН</a:t>
            </a: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9869131" y="5884658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</p:spTree>
    <p:extLst>
      <p:ext uri="{BB962C8B-B14F-4D97-AF65-F5344CB8AC3E}">
        <p14:creationId xmlns:p14="http://schemas.microsoft.com/office/powerpoint/2010/main" val="2713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4905" y="0"/>
            <a:ext cx="9492867" cy="1200329"/>
          </a:xfrm>
          <a:prstGeom prst="rect">
            <a:avLst/>
          </a:prstGeom>
          <a:solidFill>
            <a:schemeClr val="bg1"/>
          </a:solidFill>
          <a:effectLst>
            <a:softEdge rad="1397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город который находится на острове Котлин?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9" b="77592" l="586" r="99805">
                        <a14:foregroundMark x1="30273" y1="33278" x2="40723" y2="26421"/>
                        <a14:foregroundMark x1="3125" y1="55853" x2="24805" y2="37291"/>
                        <a14:foregroundMark x1="33496" y1="41304" x2="35156" y2="41304"/>
                        <a14:foregroundMark x1="42969" y1="53344" x2="45117" y2="53010"/>
                        <a14:foregroundMark x1="49805" y1="59866" x2="52539" y2="55184"/>
                        <a14:foregroundMark x1="49414" y1="42475" x2="52734" y2="48161"/>
                        <a14:foregroundMark x1="54199" y1="43980" x2="57813" y2="40301"/>
                        <a14:foregroundMark x1="67773" y1="60535" x2="73926" y2="52508"/>
                        <a14:foregroundMark x1="61816" y1="56856" x2="65625" y2="48328"/>
                        <a14:foregroundMark x1="25586" y1="59030" x2="30762" y2="61706"/>
                        <a14:foregroundMark x1="13086" y1="56522" x2="17773" y2="53679"/>
                        <a14:foregroundMark x1="39648" y1="39130" x2="42188" y2="42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>
          <a:xfrm>
            <a:off x="0" y="580558"/>
            <a:ext cx="12192000" cy="5691507"/>
          </a:xfrm>
          <a:prstGeom prst="rect">
            <a:avLst/>
          </a:prstGeom>
          <a:effec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67332" y="610156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7574" y="5750004"/>
            <a:ext cx="5956851" cy="1107996"/>
          </a:xfrm>
          <a:prstGeom prst="rect">
            <a:avLst/>
          </a:prstGeom>
          <a:solidFill>
            <a:schemeClr val="bg1"/>
          </a:solidFill>
          <a:effectLst>
            <a:softEdge rad="2794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КРОНШТАДТ</a:t>
            </a: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10187560" y="610156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</p:spTree>
    <p:extLst>
      <p:ext uri="{BB962C8B-B14F-4D97-AF65-F5344CB8AC3E}">
        <p14:creationId xmlns:p14="http://schemas.microsoft.com/office/powerpoint/2010/main" val="41497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292" y="260"/>
            <a:ext cx="110574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43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не хватает на изображении герба Кронштадта?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2756" y="5942146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4082" y="5613459"/>
            <a:ext cx="3290273" cy="1107996"/>
          </a:xfrm>
          <a:prstGeom prst="rect">
            <a:avLst/>
          </a:prstGeom>
          <a:solidFill>
            <a:schemeClr val="bg1"/>
          </a:solidFill>
          <a:effectLst>
            <a:softEdge rad="2286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КОТЁЛ</a:t>
            </a:r>
          </a:p>
        </p:txBody>
      </p:sp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10000444" y="595004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34E0E97-63E3-4249-A55D-FDE7DBFA9A49}"/>
              </a:ext>
            </a:extLst>
          </p:cNvPr>
          <p:cNvGrpSpPr/>
          <p:nvPr/>
        </p:nvGrpSpPr>
        <p:grpSpPr>
          <a:xfrm>
            <a:off x="4204082" y="629129"/>
            <a:ext cx="3124200" cy="4909459"/>
            <a:chOff x="4204082" y="629129"/>
            <a:chExt cx="3124200" cy="490945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1429" y1="6818" x2="27143" y2="16364"/>
                          <a14:foregroundMark x1="35000" y1="5000" x2="42857" y2="17727"/>
                          <a14:foregroundMark x1="49286" y1="3182" x2="56429" y2="15909"/>
                          <a14:foregroundMark x1="65000" y1="4545" x2="67857" y2="18182"/>
                          <a14:foregroundMark x1="77143" y1="5455" x2="75714" y2="17727"/>
                          <a14:foregroundMark x1="6429" y1="7727" x2="14286" y2="10455"/>
                          <a14:foregroundMark x1="85000" y1="9545" x2="95000" y2="8636"/>
                          <a14:foregroundMark x1="2857" y1="24091" x2="23571" y2="20000"/>
                          <a14:foregroundMark x1="14286" y1="17727" x2="15714" y2="20455"/>
                          <a14:foregroundMark x1="80000" y1="20909" x2="97143" y2="23636"/>
                          <a14:foregroundMark x1="85714" y1="17273" x2="84286" y2="21364"/>
                          <a14:foregroundMark x1="35000" y1="31364" x2="37143" y2="86818"/>
                          <a14:foregroundMark x1="54286" y1="91818" x2="93571" y2="86364"/>
                          <a14:backgroundMark x1="12857" y1="24545" x2="12857" y2="245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4082" y="629129"/>
              <a:ext cx="3124200" cy="4909459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68E49B9A-2EE1-41DD-A4C2-B129E674C898}"/>
                </a:ext>
              </a:extLst>
            </p:cNvPr>
            <p:cNvSpPr/>
            <p:nvPr/>
          </p:nvSpPr>
          <p:spPr>
            <a:xfrm>
              <a:off x="5792513" y="2699133"/>
              <a:ext cx="1288973" cy="1972019"/>
            </a:xfrm>
            <a:prstGeom prst="ellipse">
              <a:avLst/>
            </a:prstGeom>
            <a:solidFill>
              <a:srgbClr val="D012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08D9B0-619E-4294-A0D9-F1390601B4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742" t="27198"/>
          <a:stretch/>
        </p:blipFill>
        <p:spPr>
          <a:xfrm>
            <a:off x="5792513" y="1950215"/>
            <a:ext cx="1506327" cy="357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7" t="25" r="-1174" b="-700"/>
          <a:stretch/>
        </p:blipFill>
        <p:spPr>
          <a:xfrm flipH="1">
            <a:off x="-137152" y="0"/>
            <a:ext cx="4920042" cy="6793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825492" y="64634"/>
            <a:ext cx="6814883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основал город Кронштадт?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4069" y="5950039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0089" y="4842043"/>
            <a:ext cx="3356557" cy="1107996"/>
          </a:xfrm>
          <a:prstGeom prst="rect">
            <a:avLst/>
          </a:prstGeom>
          <a:solidFill>
            <a:schemeClr val="bg1"/>
          </a:solidFill>
          <a:effectLst>
            <a:softEdge rad="2921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ПЁТР 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9869131" y="5884658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</p:spTree>
    <p:extLst>
      <p:ext uri="{BB962C8B-B14F-4D97-AF65-F5344CB8AC3E}">
        <p14:creationId xmlns:p14="http://schemas.microsoft.com/office/powerpoint/2010/main" val="42116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4287" y="649252"/>
            <a:ext cx="4883426" cy="261610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778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Загадка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Condensed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Эта башня высока,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Condensed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Всем видна издалека,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Condensed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Кораблям большим и малым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Condensed" panose="020B05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Подаёт в моря сигналы!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2BBF56-C1BA-4DE5-9C0D-33F3639B7344}"/>
              </a:ext>
            </a:extLst>
          </p:cNvPr>
          <p:cNvSpPr txBox="1"/>
          <p:nvPr/>
        </p:nvSpPr>
        <p:spPr>
          <a:xfrm>
            <a:off x="1125438" y="3863183"/>
            <a:ext cx="10166851" cy="646331"/>
          </a:xfrm>
          <a:prstGeom prst="rect">
            <a:avLst/>
          </a:prstGeom>
          <a:solidFill>
            <a:schemeClr val="bg1"/>
          </a:solidFill>
          <a:effectLst>
            <a:softEdge rad="1651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называется старейший маяк Кронштадта?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8"/>
          <a:stretch/>
        </p:blipFill>
        <p:spPr>
          <a:xfrm>
            <a:off x="0" y="-10346"/>
            <a:ext cx="12192000" cy="686834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20950" y="6095314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9750" y="5750004"/>
            <a:ext cx="8197677" cy="1107996"/>
          </a:xfrm>
          <a:prstGeom prst="rect">
            <a:avLst/>
          </a:prstGeom>
          <a:solidFill>
            <a:schemeClr val="bg1"/>
          </a:solidFill>
          <a:effectLst>
            <a:softEdge rad="266700"/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ТОЛБУХИН </a:t>
            </a:r>
            <a:r>
              <a:rPr kumimoji="0" lang="ru-RU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МАЯК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10147427" y="6095314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</p:spTree>
    <p:extLst>
      <p:ext uri="{BB962C8B-B14F-4D97-AF65-F5344CB8AC3E}">
        <p14:creationId xmlns:p14="http://schemas.microsoft.com/office/powerpoint/2010/main" val="62864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4081" y="6015421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7772" y="4022539"/>
            <a:ext cx="5112913" cy="1107996"/>
          </a:xfrm>
          <a:prstGeom prst="rect">
            <a:avLst/>
          </a:prstGeom>
          <a:solidFill>
            <a:schemeClr val="bg1"/>
          </a:solidFill>
          <a:effectLst>
            <a:softEdge rad="254000"/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ru-RU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ФУТШТОК</a:t>
            </a:r>
          </a:p>
        </p:txBody>
      </p:sp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10234032" y="6091300"/>
            <a:ext cx="1828800" cy="592428"/>
          </a:xfrm>
          <a:prstGeom prst="roundRect">
            <a:avLst/>
          </a:prstGeom>
          <a:solidFill>
            <a:srgbClr val="C0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CF97970-FE34-4A51-9A60-CB2CA7AB4C13}"/>
              </a:ext>
            </a:extLst>
          </p:cNvPr>
          <p:cNvGrpSpPr/>
          <p:nvPr/>
        </p:nvGrpSpPr>
        <p:grpSpPr>
          <a:xfrm>
            <a:off x="154081" y="6580"/>
            <a:ext cx="9846851" cy="6681685"/>
            <a:chOff x="154081" y="6580"/>
            <a:chExt cx="9846851" cy="6681685"/>
          </a:xfrm>
        </p:grpSpPr>
        <p:sp>
          <p:nvSpPr>
            <p:cNvPr id="2" name="TextBox 1"/>
            <p:cNvSpPr txBox="1"/>
            <p:nvPr/>
          </p:nvSpPr>
          <p:spPr>
            <a:xfrm>
              <a:off x="154081" y="126935"/>
              <a:ext cx="5275169" cy="1200329"/>
            </a:xfrm>
            <a:prstGeom prst="rect">
              <a:avLst/>
            </a:prstGeom>
            <a:solidFill>
              <a:schemeClr val="bg1"/>
            </a:solidFill>
            <a:effectLst>
              <a:softEdge rad="1397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Тень какого сооружения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здесь изображена?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E3C127B-DF6B-409F-8EA0-8B61270DB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9" b="100000" l="1689" r="98649">
                          <a14:foregroundMark x1="37500" y1="76939" x2="44257" y2="58071"/>
                          <a14:foregroundMark x1="28716" y1="60168" x2="29392" y2="63522"/>
                          <a14:foregroundMark x1="39527" y1="80713" x2="45608" y2="81551"/>
                          <a14:foregroundMark x1="13851" y1="83229" x2="24662" y2="82809"/>
                          <a14:foregroundMark x1="35473" y1="52201" x2="36149" y2="52201"/>
                          <a14:foregroundMark x1="48311" y1="87421" x2="75338" y2="86164"/>
                          <a14:foregroundMark x1="27365" y1="81132" x2="30743" y2="73585"/>
                          <a14:backgroundMark x1="85473" y1="82390" x2="86824" y2="71488"/>
                          <a14:backgroundMark x1="80743" y1="82809" x2="80068" y2="70650"/>
                          <a14:backgroundMark x1="67905" y1="73585" x2="75338" y2="72746"/>
                          <a14:backgroundMark x1="22635" y1="68134" x2="12500" y2="79874"/>
                          <a14:backgroundMark x1="83446" y1="60168" x2="88176" y2="66876"/>
                          <a14:backgroundMark x1="70608" y1="79455" x2="80743" y2="79874"/>
                          <a14:backgroundMark x1="81419" y1="86583" x2="82770" y2="93711"/>
                        </a14:backgroundRemoval>
                      </a14:imgEffect>
                      <a14:imgEffect>
                        <a14:colorTemperature colorTemp="4258"/>
                      </a14:imgEffect>
                      <a14:imgEffect>
                        <a14:saturation sat="0"/>
                      </a14:imgEffect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7" t="6397" r="14535" b="8637"/>
            <a:stretch/>
          </p:blipFill>
          <p:spPr>
            <a:xfrm>
              <a:off x="6176065" y="6580"/>
              <a:ext cx="3824867" cy="668168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softEdge rad="25400"/>
            </a:effec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" b="99515" l="789" r="98786">
                        <a14:foregroundMark x1="18276" y1="92084" x2="30965" y2="92326"/>
                        <a14:foregroundMark x1="51063" y1="3635" x2="51427" y2="38691"/>
                        <a14:foregroundMark x1="56906" y1="92299" x2="82113" y2="90564"/>
                        <a14:foregroundMark x1="83094" y1="84978" x2="84679" y2="91866"/>
                        <a14:foregroundMark x1="78717" y1="84707" x2="78717" y2="86551"/>
                        <a14:backgroundMark x1="14208" y1="72698" x2="32848" y2="52827"/>
                        <a14:backgroundMark x1="56284" y1="33724" x2="93200" y2="73708"/>
                        <a14:backgroundMark x1="34669" y1="56826" x2="37644" y2="49354"/>
                        <a14:backgroundMark x1="54463" y1="36430" x2="56284" y2="24515"/>
                        <a14:backgroundMark x1="48452" y1="39176" x2="49605" y2="27989"/>
                        <a14:backgroundMark x1="52945" y1="25242" x2="52945" y2="29725"/>
                        <a14:backgroundMark x1="2247" y1="57795" x2="5647" y2="58805"/>
                        <a14:backgroundMark x1="77171" y1="63530" x2="83849" y2="77908"/>
                        <a14:backgroundMark x1="41773" y1="96809" x2="84214" y2="96042"/>
                        <a14:backgroundMark x1="10415" y1="90130" x2="26189" y2="76518"/>
                        <a14:backgroundMark x1="75094" y1="86388" x2="75094" y2="84544"/>
                        <a14:backgroundMark x1="43547" y1="40564" x2="48151" y2="38124"/>
                        <a14:backgroundMark x1="56755" y1="40727" x2="60755" y2="44035"/>
                        <a14:backgroundMark x1="52755" y1="29393" x2="52755" y2="34111"/>
                        <a14:backgroundMark x1="50717" y1="26952" x2="50340" y2="29664"/>
                        <a14:backgroundMark x1="52151" y1="24946" x2="51925" y2="30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888" y="-678021"/>
            <a:ext cx="5515269" cy="766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3072</TotalTime>
  <Words>218</Words>
  <Application>Microsoft Office PowerPoint</Application>
  <PresentationFormat>Широкоэкранный</PresentationFormat>
  <Paragraphs>89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Bahnschrift SemiCondensed</vt:lpstr>
      <vt:lpstr>Calibri</vt:lpstr>
      <vt:lpstr>Calibri Light</vt:lpstr>
      <vt:lpstr>Segoe UI Black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Георгий Аствацатуров</dc:creator>
  <cp:lastModifiedBy>сергей бондаренко</cp:lastModifiedBy>
  <cp:revision>85</cp:revision>
  <dcterms:created xsi:type="dcterms:W3CDTF">2020-02-29T02:38:23Z</dcterms:created>
  <dcterms:modified xsi:type="dcterms:W3CDTF">2021-05-17T07:09:21Z</dcterms:modified>
</cp:coreProperties>
</file>