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77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9F6"/>
    <a:srgbClr val="D9E2F3"/>
    <a:srgbClr val="DCE5F4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6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6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0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9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2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0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4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1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1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C19A4D-35CA-495F-96E9-A0E4A7062B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9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webp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6335" y="1297172"/>
            <a:ext cx="5507665" cy="1479489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Способы поддержки </a:t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детской инициативы</a:t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в речевом  развитии.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5055" y="4245568"/>
            <a:ext cx="5150224" cy="1091976"/>
          </a:xfrm>
        </p:spPr>
        <p:txBody>
          <a:bodyPr>
            <a:normAutofit fontScale="25000" lnSpcReduction="20000"/>
          </a:bodyPr>
          <a:lstStyle/>
          <a:p>
            <a:r>
              <a:rPr lang="ru-RU" sz="4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 </a:t>
            </a:r>
          </a:p>
          <a:p>
            <a:r>
              <a:rPr lang="ru-RU" sz="4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  <a:p>
            <a:r>
              <a:rPr lang="ru-RU" sz="4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Суркова А.М.</a:t>
            </a:r>
          </a:p>
          <a:p>
            <a:r>
              <a:rPr lang="ru-RU" sz="4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детский сад № 13</a:t>
            </a:r>
          </a:p>
          <a:p>
            <a:endParaRPr lang="ru-RU" sz="49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9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23000"/>
              </a:schemeClr>
            </a:gs>
            <a:gs pos="74000">
              <a:srgbClr val="E2E9F6"/>
            </a:gs>
            <a:gs pos="91891">
              <a:srgbClr val="DCE5F4"/>
            </a:gs>
            <a:gs pos="83000">
              <a:srgbClr val="D9E2F3"/>
            </a:gs>
            <a:gs pos="100000">
              <a:srgbClr val="E2E9F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431A18-54CD-47C9-BE19-FFF6FFDD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0"/>
            <a:ext cx="11604171" cy="6934200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01606A4-3C26-43D7-8001-63B2F4E35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30" y="1112544"/>
            <a:ext cx="1105887" cy="11058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AD35CD7-E5BF-405C-9781-FF2C4D16B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9518" y="4158343"/>
            <a:ext cx="2330337" cy="16344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  <a:reflection blurRad="1231900" stA="1000" endPos="99000" dist="1181100" dir="5400000" sy="-100000" algn="bl" rotWithShape="0"/>
            <a:softEdge rad="31750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7BD86FA-516C-4CA1-80D4-E51F118A54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9884" y="5530997"/>
            <a:ext cx="2141804" cy="144571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A02B33D-573B-4A9A-819E-6A99B57114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7634" y="2822086"/>
            <a:ext cx="3548542" cy="237042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88D46C9-444F-4879-8E3C-3A265C4884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596" y="4787249"/>
            <a:ext cx="1359627" cy="20444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000"/>
              </a:srgbClr>
            </a:outerShdw>
            <a:softEdge rad="127000"/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8D615F-F859-4508-B1F7-2ED6A3ED43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5904517"/>
            <a:ext cx="1869766" cy="10517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F0BE081-422D-4132-ADF0-333395ACF3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96" y="5006447"/>
            <a:ext cx="2320674" cy="185155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46196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23000"/>
              </a:schemeClr>
            </a:gs>
            <a:gs pos="74000">
              <a:srgbClr val="E2E9F6"/>
            </a:gs>
            <a:gs pos="91891">
              <a:srgbClr val="DCE5F4"/>
            </a:gs>
            <a:gs pos="83000">
              <a:srgbClr val="D9E2F3"/>
            </a:gs>
            <a:gs pos="100000">
              <a:srgbClr val="E2E9F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D981D6-E066-4E72-82A5-3A953DE75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84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23000"/>
              </a:schemeClr>
            </a:gs>
            <a:gs pos="74000">
              <a:srgbClr val="E2E9F6"/>
            </a:gs>
            <a:gs pos="91891">
              <a:srgbClr val="DCE5F4"/>
            </a:gs>
            <a:gs pos="83000">
              <a:srgbClr val="D9E2F3"/>
            </a:gs>
            <a:gs pos="100000">
              <a:srgbClr val="E2E9F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D981D6-E066-4E72-82A5-3A953DE75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A68880-8FC7-4C37-9401-B6ADC7913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34" y="4412512"/>
            <a:ext cx="2009554" cy="258371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48737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E73641-3D5E-4E7C-8CEA-B950D2980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05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508780-2F5D-4D13-AA23-B2D576170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41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A7EF52-6742-4A4C-9A5B-A85788C64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61" y="0"/>
            <a:ext cx="9324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22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F06B32-705D-402A-8182-6A3B19F30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D981D6-E066-4E72-82A5-3A953DE75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42D9A2-C2DA-4D0E-B38C-BFBB5F0BC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26" y="4774016"/>
            <a:ext cx="2498653" cy="20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CA0256-EFE5-488C-9D90-CE5FA16DD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82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606330-EC7C-4077-A90F-2533B9953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363B1F-461E-4FBA-AACB-61CF103B6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94" y="4651744"/>
            <a:ext cx="2030820" cy="22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80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F646E-9665-4E2E-911D-AD2BD624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153" y="1871330"/>
            <a:ext cx="6613452" cy="1339702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</a:rPr>
              <a:t>Цель мастер-класса: </a:t>
            </a:r>
            <a:r>
              <a:rPr lang="ru-RU" b="1" i="1" dirty="0">
                <a:solidFill>
                  <a:srgbClr val="002060"/>
                </a:solidFill>
              </a:rPr>
              <a:t>познакомить педагогов с инновационными активизирующими речь техниками и научить применять данные методы в работе с дошкольниками по развитию связной речи.</a:t>
            </a:r>
            <a:endParaRPr lang="ru-RU" b="1" i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4A543A-2B9C-43A4-8969-FFFE1E80D19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46558" y="6176962"/>
            <a:ext cx="168791" cy="8561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1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45B99-C4AD-44C9-B0B3-A45A4DCF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493184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внимание!!</a:t>
            </a:r>
          </a:p>
        </p:txBody>
      </p:sp>
    </p:spTree>
    <p:extLst>
      <p:ext uri="{BB962C8B-B14F-4D97-AF65-F5344CB8AC3E}">
        <p14:creationId xmlns:p14="http://schemas.microsoft.com/office/powerpoint/2010/main" val="1107080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195" y="-58210"/>
            <a:ext cx="5219257" cy="95410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Задачи</a:t>
            </a: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311848" y="1353143"/>
            <a:ext cx="5070845" cy="624219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221221" y="3152418"/>
            <a:ext cx="6146466" cy="627441"/>
            <a:chOff x="666" y="2614"/>
            <a:chExt cx="3798" cy="376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685" y="2606"/>
              <a:ext cx="302" cy="340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524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722" y="261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226191" y="5068372"/>
            <a:ext cx="5544896" cy="72236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9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28" name="Text Box 15">
            <a:extLst>
              <a:ext uri="{FF2B5EF4-FFF2-40B4-BE49-F238E27FC236}">
                <a16:creationId xmlns:a16="http://schemas.microsoft.com/office/drawing/2014/main" id="{67AFB283-A2F5-4AB4-98B2-B6C4E4FD067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09726" y="796607"/>
            <a:ext cx="5546742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знакомство педагогов с активизирующими речь техниками через применение развивающей сказки как основного мотивационного метод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6D2DDC-EB8D-432D-99E8-A8B85E2F8C02}"/>
              </a:ext>
            </a:extLst>
          </p:cNvPr>
          <p:cNvSpPr/>
          <p:nvPr/>
        </p:nvSpPr>
        <p:spPr>
          <a:xfrm>
            <a:off x="2140050" y="2599538"/>
            <a:ext cx="554674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создать условия для сотворчества педагогов в поиске новых нестандартных вариантов решения поставленной проблемы.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CFEFBF-DE08-440C-A535-F0F72570F385}"/>
              </a:ext>
            </a:extLst>
          </p:cNvPr>
          <p:cNvSpPr/>
          <p:nvPr/>
        </p:nvSpPr>
        <p:spPr>
          <a:xfrm>
            <a:off x="2473818" y="464489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формировать умения работать в команде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413169"/>
            <a:ext cx="7649222" cy="795801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активизирующие речь:</a:t>
            </a: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1345063" y="4349435"/>
            <a:ext cx="6268708" cy="1143001"/>
            <a:chOff x="1248" y="1440"/>
            <a:chExt cx="3807" cy="72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913" y="1481"/>
              <a:ext cx="314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200" b="1" i="1" dirty="0">
                  <a:solidFill>
                    <a:srgbClr val="002060"/>
                  </a:solidFill>
                </a:rPr>
                <a:t>Побуждение к сравнению и умозаключению.</a:t>
              </a:r>
              <a:endParaRPr lang="en-US" sz="32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399768" y="1384336"/>
            <a:ext cx="5232400" cy="646113"/>
            <a:chOff x="1168" y="1993"/>
            <a:chExt cx="3296" cy="407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18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880" y="1993"/>
              <a:ext cx="20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Абсурд</a:t>
              </a:r>
              <a:endPara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47" y="2037"/>
              <a:ext cx="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390505" y="2362474"/>
            <a:ext cx="5330493" cy="725488"/>
            <a:chOff x="1087" y="2533"/>
            <a:chExt cx="3377" cy="457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100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93" y="2533"/>
              <a:ext cx="198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4000" b="1" i="1" dirty="0">
                  <a:solidFill>
                    <a:srgbClr val="002060"/>
                  </a:solidFill>
                </a:rPr>
                <a:t>Провокация</a:t>
              </a:r>
              <a:endParaRPr lang="en-US" sz="40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183" y="262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339799" y="3323235"/>
            <a:ext cx="5330492" cy="708025"/>
            <a:chOff x="1248" y="3158"/>
            <a:chExt cx="3216" cy="446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80" y="3158"/>
              <a:ext cx="256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40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Интерпретация</a:t>
              </a:r>
              <a:endPara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1348739" y="5461833"/>
            <a:ext cx="5419299" cy="774701"/>
            <a:chOff x="1162" y="3580"/>
            <a:chExt cx="3302" cy="488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175" y="3625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914" y="3661"/>
              <a:ext cx="225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600" b="1" i="1" dirty="0">
                  <a:solidFill>
                    <a:srgbClr val="002060"/>
                  </a:solidFill>
                </a:rPr>
                <a:t>Проектирование</a:t>
              </a:r>
              <a:endParaRPr lang="en-US" sz="36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 rot="417323">
              <a:off x="1264" y="364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91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413169"/>
            <a:ext cx="7649222" cy="795801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активизирующие речь:</a:t>
            </a: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1337084" y="4222403"/>
            <a:ext cx="6679748" cy="649288"/>
            <a:chOff x="1248" y="1440"/>
            <a:chExt cx="3807" cy="409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913" y="1481"/>
              <a:ext cx="314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200" b="1" i="1" dirty="0">
                  <a:solidFill>
                    <a:srgbClr val="002060"/>
                  </a:solidFill>
                </a:rPr>
                <a:t>Аналогия</a:t>
              </a:r>
              <a:endParaRPr lang="en-US" sz="32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9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372055" y="1654364"/>
            <a:ext cx="5232400" cy="614363"/>
            <a:chOff x="1168" y="1993"/>
            <a:chExt cx="3296" cy="387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18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880" y="1993"/>
              <a:ext cx="208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Моделирование</a:t>
              </a:r>
              <a:endPara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47" y="2037"/>
              <a:ext cx="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371601" y="2374374"/>
            <a:ext cx="5867400" cy="725488"/>
            <a:chOff x="1087" y="2533"/>
            <a:chExt cx="3377" cy="457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100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93" y="2533"/>
              <a:ext cx="226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200" b="1" i="1" dirty="0">
                  <a:solidFill>
                    <a:srgbClr val="002060"/>
                  </a:solidFill>
                </a:rPr>
                <a:t>Конструирование</a:t>
              </a:r>
              <a:endParaRPr lang="en-US" sz="32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183" y="2627"/>
              <a:ext cx="1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301073" y="3269020"/>
            <a:ext cx="5824870" cy="669925"/>
            <a:chOff x="1248" y="3158"/>
            <a:chExt cx="3216" cy="422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80" y="3158"/>
              <a:ext cx="256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Ассоциации</a:t>
              </a:r>
              <a:endPara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1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1416919" y="4904844"/>
            <a:ext cx="5452122" cy="717551"/>
            <a:chOff x="1142" y="3259"/>
            <a:chExt cx="3322" cy="452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155" y="3384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665" y="3259"/>
              <a:ext cx="228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600" b="1" i="1" dirty="0">
                  <a:solidFill>
                    <a:srgbClr val="002060"/>
                  </a:solidFill>
                </a:rPr>
                <a:t>фантазирование</a:t>
              </a:r>
              <a:endParaRPr lang="en-US" sz="36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 rot="417323">
              <a:off x="1187" y="3420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10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47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1488" y="1456660"/>
            <a:ext cx="3583172" cy="2530549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Самые невероятные приключения животных в лесу!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48584D-70BD-4C1D-8FA6-FA7E89FC5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0" y="1052623"/>
            <a:ext cx="3583173" cy="47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07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23000"/>
              </a:schemeClr>
            </a:gs>
            <a:gs pos="74000">
              <a:srgbClr val="E2E9F6"/>
            </a:gs>
            <a:gs pos="91891">
              <a:srgbClr val="DCE5F4"/>
            </a:gs>
            <a:gs pos="83000">
              <a:srgbClr val="D9E2F3"/>
            </a:gs>
            <a:gs pos="100000">
              <a:srgbClr val="E2E9F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C50BA8-6D03-4295-A652-C314B338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7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23000"/>
              </a:schemeClr>
            </a:gs>
            <a:gs pos="74000">
              <a:srgbClr val="E2E9F6"/>
            </a:gs>
            <a:gs pos="91891">
              <a:srgbClr val="DCE5F4"/>
            </a:gs>
            <a:gs pos="83000">
              <a:srgbClr val="D9E2F3"/>
            </a:gs>
            <a:gs pos="100000">
              <a:srgbClr val="E2E9F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B59512-FB24-4A0D-A508-98D79DBFD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15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23000"/>
              </a:schemeClr>
            </a:gs>
            <a:gs pos="74000">
              <a:srgbClr val="E2E9F6"/>
            </a:gs>
            <a:gs pos="91891">
              <a:srgbClr val="DCE5F4"/>
            </a:gs>
            <a:gs pos="83000">
              <a:srgbClr val="D9E2F3"/>
            </a:gs>
            <a:gs pos="100000">
              <a:srgbClr val="E2E9F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6440C4-7713-429F-A416-46B8712AB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49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15104</TotalTime>
  <Words>131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Способы поддержки  детской инициативы  в речевом  развитии.</vt:lpstr>
      <vt:lpstr>Цель мастер-класса: познакомить педагогов с инновационными активизирующими речь техниками и научить применять данные методы в работе с дошкольниками по развитию связной речи.</vt:lpstr>
      <vt:lpstr>Задачи</vt:lpstr>
      <vt:lpstr>Техники активизирующие речь:</vt:lpstr>
      <vt:lpstr>Техники активизирующие речь:</vt:lpstr>
      <vt:lpstr>Самые невероятные приключения животных в лесу!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Агастасия Суркова</cp:lastModifiedBy>
  <cp:revision>76</cp:revision>
  <dcterms:created xsi:type="dcterms:W3CDTF">2014-11-21T11:00:06Z</dcterms:created>
  <dcterms:modified xsi:type="dcterms:W3CDTF">2019-12-04T06:20:31Z</dcterms:modified>
</cp:coreProperties>
</file>